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769" r:id="rId2"/>
    <p:sldMasterId id="2147487800" r:id="rId3"/>
  </p:sldMasterIdLst>
  <p:notesMasterIdLst>
    <p:notesMasterId r:id="rId24"/>
  </p:notesMasterIdLst>
  <p:handoutMasterIdLst>
    <p:handoutMasterId r:id="rId25"/>
  </p:handoutMasterIdLst>
  <p:sldIdLst>
    <p:sldId id="540" r:id="rId4"/>
    <p:sldId id="291" r:id="rId5"/>
    <p:sldId id="541" r:id="rId6"/>
    <p:sldId id="511" r:id="rId7"/>
    <p:sldId id="544" r:id="rId8"/>
    <p:sldId id="516" r:id="rId9"/>
    <p:sldId id="547" r:id="rId10"/>
    <p:sldId id="546" r:id="rId11"/>
    <p:sldId id="542" r:id="rId12"/>
    <p:sldId id="539" r:id="rId13"/>
    <p:sldId id="428" r:id="rId14"/>
    <p:sldId id="492" r:id="rId15"/>
    <p:sldId id="493" r:id="rId16"/>
    <p:sldId id="535" r:id="rId17"/>
    <p:sldId id="502" r:id="rId18"/>
    <p:sldId id="536" r:id="rId19"/>
    <p:sldId id="545" r:id="rId20"/>
    <p:sldId id="503" r:id="rId21"/>
    <p:sldId id="543" r:id="rId22"/>
    <p:sldId id="509" r:id="rId23"/>
  </p:sldIdLst>
  <p:sldSz cx="9144000" cy="6858000" type="screen4x3"/>
  <p:notesSz cx="9926638" cy="6797675"/>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66FF"/>
    <a:srgbClr val="FF9900"/>
    <a:srgbClr val="CC0066"/>
    <a:srgbClr val="990099"/>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7719" autoAdjust="0"/>
  </p:normalViewPr>
  <p:slideViewPr>
    <p:cSldViewPr>
      <p:cViewPr>
        <p:scale>
          <a:sx n="79" d="100"/>
          <a:sy n="79" d="100"/>
        </p:scale>
        <p:origin x="-1200" y="168"/>
      </p:cViewPr>
      <p:guideLst>
        <p:guide orient="horz" pos="2160"/>
        <p:guide pos="2880"/>
      </p:guideLst>
    </p:cSldViewPr>
  </p:slideViewPr>
  <p:outlineViewPr>
    <p:cViewPr>
      <p:scale>
        <a:sx n="33" d="100"/>
        <a:sy n="33" d="100"/>
      </p:scale>
      <p:origin x="0" y="7212"/>
    </p:cViewPr>
  </p:outlineViewPr>
  <p:notesTextViewPr>
    <p:cViewPr>
      <p:scale>
        <a:sx n="100" d="100"/>
        <a:sy n="100" d="100"/>
      </p:scale>
      <p:origin x="0" y="0"/>
    </p:cViewPr>
  </p:notesTextViewPr>
  <p:sorterViewPr>
    <p:cViewPr>
      <p:scale>
        <a:sx n="66" d="100"/>
        <a:sy n="66" d="100"/>
      </p:scale>
      <p:origin x="0" y="396"/>
    </p:cViewPr>
  </p:sorterViewPr>
  <p:notesViewPr>
    <p:cSldViewPr>
      <p:cViewPr varScale="1">
        <p:scale>
          <a:sx n="52" d="100"/>
          <a:sy n="52" d="100"/>
        </p:scale>
        <p:origin x="-2982"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228836223430807"/>
          <c:y val="0"/>
        </c:manualLayout>
      </c:layout>
      <c:overlay val="0"/>
    </c:title>
    <c:autoTitleDeleted val="0"/>
    <c:plotArea>
      <c:layout/>
      <c:pieChart>
        <c:varyColors val="1"/>
        <c:ser>
          <c:idx val="0"/>
          <c:order val="0"/>
          <c:tx>
            <c:strRef>
              <c:f>Sheet1!$B$1</c:f>
              <c:strCache>
                <c:ptCount val="1"/>
                <c:pt idx="0">
                  <c:v>家庭ごみの組成割合</c:v>
                </c:pt>
              </c:strCache>
            </c:strRef>
          </c:tx>
          <c:dLbls>
            <c:dLbl>
              <c:idx val="2"/>
              <c:layout>
                <c:manualLayout>
                  <c:x val="6.6007978013357518E-2"/>
                  <c:y val="4.8346601569008107E-2"/>
                </c:manualLayout>
              </c:layout>
              <c:showLegendKey val="0"/>
              <c:showVal val="1"/>
              <c:showCatName val="1"/>
              <c:showSerName val="0"/>
              <c:showPercent val="0"/>
              <c:showBubbleSize val="0"/>
            </c:dLbl>
            <c:dLbl>
              <c:idx val="3"/>
              <c:layout>
                <c:manualLayout>
                  <c:x val="4.8728806124341363E-2"/>
                  <c:y val="4.7883287818093576E-2"/>
                </c:manualLayout>
              </c:layout>
              <c:showLegendKey val="0"/>
              <c:showVal val="1"/>
              <c:showCatName val="1"/>
              <c:showSerName val="0"/>
              <c:showPercent val="0"/>
              <c:showBubbleSize val="0"/>
            </c:dLbl>
            <c:dLbl>
              <c:idx val="4"/>
              <c:layout>
                <c:manualLayout>
                  <c:x val="3.110032282960595E-2"/>
                  <c:y val="4.7852574086012935E-2"/>
                </c:manualLayout>
              </c:layout>
              <c:showLegendKey val="0"/>
              <c:showVal val="1"/>
              <c:showCatName val="1"/>
              <c:showSerName val="0"/>
              <c:showPercent val="0"/>
              <c:showBubbleSize val="0"/>
            </c:dLbl>
            <c:txPr>
              <a:bodyPr/>
              <a:lstStyle/>
              <a:p>
                <a:pPr>
                  <a:defRPr sz="1400"/>
                </a:pPr>
                <a:endParaRPr lang="ja-JP"/>
              </a:p>
            </c:txPr>
            <c:showLegendKey val="0"/>
            <c:showVal val="1"/>
            <c:showCatName val="1"/>
            <c:showSerName val="0"/>
            <c:showPercent val="0"/>
            <c:showBubbleSize val="0"/>
            <c:showLeaderLines val="1"/>
          </c:dLbls>
          <c:cat>
            <c:strRef>
              <c:f>Sheet1!$A$2:$A$9</c:f>
              <c:strCache>
                <c:ptCount val="8"/>
                <c:pt idx="0">
                  <c:v>紙類</c:v>
                </c:pt>
                <c:pt idx="1">
                  <c:v>厨芥類</c:v>
                </c:pt>
                <c:pt idx="2">
                  <c:v>プラスチック</c:v>
                </c:pt>
                <c:pt idx="3">
                  <c:v>ガラス類</c:v>
                </c:pt>
                <c:pt idx="4">
                  <c:v>木・竹・草</c:v>
                </c:pt>
                <c:pt idx="5">
                  <c:v>金属類</c:v>
                </c:pt>
                <c:pt idx="6">
                  <c:v>繊維類</c:v>
                </c:pt>
                <c:pt idx="7">
                  <c:v>その他</c:v>
                </c:pt>
              </c:strCache>
            </c:strRef>
          </c:cat>
          <c:val>
            <c:numRef>
              <c:f>Sheet1!$B$2:$B$9</c:f>
              <c:numCache>
                <c:formatCode>0%</c:formatCode>
                <c:ptCount val="8"/>
                <c:pt idx="0">
                  <c:v>0.32800000000000001</c:v>
                </c:pt>
                <c:pt idx="1">
                  <c:v>0.36099999999999999</c:v>
                </c:pt>
                <c:pt idx="2">
                  <c:v>0.105</c:v>
                </c:pt>
                <c:pt idx="3">
                  <c:v>4.8000000000000001E-2</c:v>
                </c:pt>
                <c:pt idx="4">
                  <c:v>4.3999999999999997E-2</c:v>
                </c:pt>
                <c:pt idx="5">
                  <c:v>3.7999999999999999E-2</c:v>
                </c:pt>
                <c:pt idx="6">
                  <c:v>3.3000000000000002E-2</c:v>
                </c:pt>
                <c:pt idx="7">
                  <c:v>4.2999999999999997E-2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3713" cy="339725"/>
          </a:xfrm>
          <a:prstGeom prst="rect">
            <a:avLst/>
          </a:prstGeom>
        </p:spPr>
        <p:txBody>
          <a:bodyPr vert="horz" lIns="91315" tIns="45658" rIns="91315" bIns="4565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5622925" y="0"/>
            <a:ext cx="4302125" cy="339725"/>
          </a:xfrm>
          <a:prstGeom prst="rect">
            <a:avLst/>
          </a:prstGeom>
        </p:spPr>
        <p:txBody>
          <a:bodyPr vert="horz" lIns="91315" tIns="45658" rIns="91315" bIns="45658" rtlCol="0"/>
          <a:lstStyle>
            <a:lvl1pPr algn="r" fontAlgn="auto">
              <a:spcBef>
                <a:spcPts val="0"/>
              </a:spcBef>
              <a:spcAft>
                <a:spcPts val="0"/>
              </a:spcAft>
              <a:defRPr sz="1200">
                <a:latin typeface="+mn-lt"/>
                <a:ea typeface="+mn-ea"/>
              </a:defRPr>
            </a:lvl1pPr>
          </a:lstStyle>
          <a:p>
            <a:pPr>
              <a:defRPr/>
            </a:pPr>
            <a:endParaRPr lang="ja-JP" altLang="en-US"/>
          </a:p>
        </p:txBody>
      </p:sp>
      <p:sp>
        <p:nvSpPr>
          <p:cNvPr id="4" name="フッター プレースホルダ 3"/>
          <p:cNvSpPr>
            <a:spLocks noGrp="1"/>
          </p:cNvSpPr>
          <p:nvPr>
            <p:ph type="ftr" sz="quarter" idx="2"/>
          </p:nvPr>
        </p:nvSpPr>
        <p:spPr>
          <a:xfrm>
            <a:off x="0" y="6456363"/>
            <a:ext cx="4303713" cy="341312"/>
          </a:xfrm>
          <a:prstGeom prst="rect">
            <a:avLst/>
          </a:prstGeom>
        </p:spPr>
        <p:txBody>
          <a:bodyPr vert="horz" lIns="91315" tIns="45658" rIns="91315" bIns="4565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5622925" y="6456363"/>
            <a:ext cx="4302125" cy="341312"/>
          </a:xfrm>
          <a:prstGeom prst="rect">
            <a:avLst/>
          </a:prstGeom>
        </p:spPr>
        <p:txBody>
          <a:bodyPr vert="horz" lIns="91315" tIns="45658" rIns="91315" bIns="45658" rtlCol="0" anchor="b"/>
          <a:lstStyle>
            <a:lvl1pPr algn="r" fontAlgn="auto">
              <a:spcBef>
                <a:spcPts val="0"/>
              </a:spcBef>
              <a:spcAft>
                <a:spcPts val="0"/>
              </a:spcAft>
              <a:defRPr sz="2800" b="1">
                <a:latin typeface="HGP創英角ﾎﾟｯﾌﾟ体" pitchFamily="50" charset="-128"/>
                <a:ea typeface="HGP創英角ﾎﾟｯﾌﾟ体" pitchFamily="50" charset="-128"/>
              </a:defRPr>
            </a:lvl1pPr>
          </a:lstStyle>
          <a:p>
            <a:pPr>
              <a:defRPr/>
            </a:pPr>
            <a:endParaRPr lang="ja-JP" altLang="en-US"/>
          </a:p>
        </p:txBody>
      </p:sp>
    </p:spTree>
    <p:extLst>
      <p:ext uri="{BB962C8B-B14F-4D97-AF65-F5344CB8AC3E}">
        <p14:creationId xmlns:p14="http://schemas.microsoft.com/office/powerpoint/2010/main" val="2369637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2125" cy="339725"/>
          </a:xfrm>
          <a:prstGeom prst="rect">
            <a:avLst/>
          </a:prstGeom>
        </p:spPr>
        <p:txBody>
          <a:bodyPr vert="horz" lIns="91315" tIns="45658" rIns="91315" bIns="4565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5622925" y="0"/>
            <a:ext cx="4302125" cy="339725"/>
          </a:xfrm>
          <a:prstGeom prst="rect">
            <a:avLst/>
          </a:prstGeom>
        </p:spPr>
        <p:txBody>
          <a:bodyPr vert="horz" lIns="91315" tIns="45658" rIns="91315" bIns="45658" rtlCol="0"/>
          <a:lstStyle>
            <a:lvl1pPr algn="r" fontAlgn="auto">
              <a:spcBef>
                <a:spcPts val="0"/>
              </a:spcBef>
              <a:spcAft>
                <a:spcPts val="0"/>
              </a:spcAft>
              <a:defRPr sz="1200">
                <a:latin typeface="+mn-lt"/>
                <a:ea typeface="+mn-ea"/>
              </a:defRPr>
            </a:lvl1pPr>
          </a:lstStyle>
          <a:p>
            <a:pPr>
              <a:defRPr/>
            </a:pPr>
            <a:fld id="{63426128-4DAC-4923-A3AB-74A3296796B7}" type="datetimeFigureOut">
              <a:rPr lang="ja-JP" altLang="en-US"/>
              <a:pPr>
                <a:defRPr/>
              </a:pPr>
              <a:t>2017/1/25</a:t>
            </a:fld>
            <a:endParaRPr lang="ja-JP" altLang="en-US"/>
          </a:p>
        </p:txBody>
      </p:sp>
      <p:sp>
        <p:nvSpPr>
          <p:cNvPr id="4" name="スライド イメージ プレースホルダ 3"/>
          <p:cNvSpPr>
            <a:spLocks noGrp="1" noRot="1" noChangeAspect="1"/>
          </p:cNvSpPr>
          <p:nvPr>
            <p:ph type="sldImg" idx="2"/>
          </p:nvPr>
        </p:nvSpPr>
        <p:spPr>
          <a:xfrm>
            <a:off x="3267075" y="511175"/>
            <a:ext cx="3397250" cy="2547938"/>
          </a:xfrm>
          <a:prstGeom prst="rect">
            <a:avLst/>
          </a:prstGeom>
          <a:noFill/>
          <a:ln w="12700">
            <a:solidFill>
              <a:prstClr val="black"/>
            </a:solidFill>
          </a:ln>
        </p:spPr>
        <p:txBody>
          <a:bodyPr vert="horz" lIns="91315" tIns="45658" rIns="91315" bIns="45658" rtlCol="0" anchor="ctr"/>
          <a:lstStyle/>
          <a:p>
            <a:pPr lvl="0"/>
            <a:endParaRPr lang="ja-JP" altLang="en-US" noProof="0"/>
          </a:p>
        </p:txBody>
      </p:sp>
      <p:sp>
        <p:nvSpPr>
          <p:cNvPr id="5" name="ノート プレースホルダ 4"/>
          <p:cNvSpPr>
            <a:spLocks noGrp="1"/>
          </p:cNvSpPr>
          <p:nvPr>
            <p:ph type="body" sz="quarter" idx="3"/>
          </p:nvPr>
        </p:nvSpPr>
        <p:spPr>
          <a:xfrm>
            <a:off x="992188" y="3230563"/>
            <a:ext cx="7942262" cy="3055937"/>
          </a:xfrm>
          <a:prstGeom prst="rect">
            <a:avLst/>
          </a:prstGeom>
        </p:spPr>
        <p:txBody>
          <a:bodyPr vert="horz" lIns="91315" tIns="45658" rIns="91315" bIns="4565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6456363"/>
            <a:ext cx="4302125" cy="341312"/>
          </a:xfrm>
          <a:prstGeom prst="rect">
            <a:avLst/>
          </a:prstGeom>
        </p:spPr>
        <p:txBody>
          <a:bodyPr vert="horz" lIns="91315" tIns="45658" rIns="91315" bIns="4565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5622925" y="6456363"/>
            <a:ext cx="4302125" cy="341312"/>
          </a:xfrm>
          <a:prstGeom prst="rect">
            <a:avLst/>
          </a:prstGeom>
        </p:spPr>
        <p:txBody>
          <a:bodyPr vert="horz" lIns="91315" tIns="45658" rIns="91315" bIns="45658" rtlCol="0" anchor="b"/>
          <a:lstStyle>
            <a:lvl1pPr algn="r" fontAlgn="auto">
              <a:spcBef>
                <a:spcPts val="0"/>
              </a:spcBef>
              <a:spcAft>
                <a:spcPts val="0"/>
              </a:spcAft>
              <a:defRPr sz="1200">
                <a:latin typeface="+mn-lt"/>
                <a:ea typeface="+mn-ea"/>
              </a:defRPr>
            </a:lvl1pPr>
          </a:lstStyle>
          <a:p>
            <a:pPr>
              <a:defRPr/>
            </a:pPr>
            <a:fld id="{2A319F1B-3ABF-4DE9-8497-FB551B428C86}" type="slidenum">
              <a:rPr lang="ja-JP" altLang="en-US"/>
              <a:pPr>
                <a:defRPr/>
              </a:pPr>
              <a:t>‹#›</a:t>
            </a:fld>
            <a:endParaRPr lang="ja-JP" altLang="en-US"/>
          </a:p>
        </p:txBody>
      </p:sp>
    </p:spTree>
    <p:extLst>
      <p:ext uri="{BB962C8B-B14F-4D97-AF65-F5344CB8AC3E}">
        <p14:creationId xmlns:p14="http://schemas.microsoft.com/office/powerpoint/2010/main" val="3636957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extLst>
      <p:ext uri="{BB962C8B-B14F-4D97-AF65-F5344CB8AC3E}">
        <p14:creationId xmlns:p14="http://schemas.microsoft.com/office/powerpoint/2010/main" val="369825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extLst>
      <p:ext uri="{BB962C8B-B14F-4D97-AF65-F5344CB8AC3E}">
        <p14:creationId xmlns:p14="http://schemas.microsoft.com/office/powerpoint/2010/main" val="384271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10041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19567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314785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extLst>
      <p:ext uri="{BB962C8B-B14F-4D97-AF65-F5344CB8AC3E}">
        <p14:creationId xmlns:p14="http://schemas.microsoft.com/office/powerpoint/2010/main" val="218528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269318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257001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237491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8389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extLst>
      <p:ext uri="{BB962C8B-B14F-4D97-AF65-F5344CB8AC3E}">
        <p14:creationId xmlns:p14="http://schemas.microsoft.com/office/powerpoint/2010/main" val="45008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249013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109353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C7DE462-3C6A-48B2-898B-552DBD0E5344}"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D602E2C-4C70-4197-AD25-D01220053700}" type="slidenum">
              <a:rPr lang="ja-JP" altLang="en-US"/>
              <a:pPr>
                <a:defRPr/>
              </a:pPr>
              <a:t>‹#›</a:t>
            </a:fld>
            <a:endParaRPr lang="ja-JP" altLang="en-US" dirty="0"/>
          </a:p>
        </p:txBody>
      </p:sp>
    </p:spTree>
    <p:extLst>
      <p:ext uri="{BB962C8B-B14F-4D97-AF65-F5344CB8AC3E}">
        <p14:creationId xmlns:p14="http://schemas.microsoft.com/office/powerpoint/2010/main" val="22640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DAF875D-B34B-4D12-8648-94E5E917C16B}"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87B9F1C-B781-496E-A06A-2E207879388A}" type="slidenum">
              <a:rPr lang="ja-JP" altLang="en-US"/>
              <a:pPr>
                <a:defRPr/>
              </a:pPr>
              <a:t>‹#›</a:t>
            </a:fld>
            <a:endParaRPr lang="ja-JP" altLang="en-US" dirty="0"/>
          </a:p>
        </p:txBody>
      </p:sp>
    </p:spTree>
    <p:extLst>
      <p:ext uri="{BB962C8B-B14F-4D97-AF65-F5344CB8AC3E}">
        <p14:creationId xmlns:p14="http://schemas.microsoft.com/office/powerpoint/2010/main" val="252340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BE86EA8-9387-4209-867B-95DF50F3F2F2}"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71DF86B-0477-4FA1-997E-0DE8ACC54D72}" type="slidenum">
              <a:rPr lang="ja-JP" altLang="en-US"/>
              <a:pPr>
                <a:defRPr/>
              </a:pPr>
              <a:t>‹#›</a:t>
            </a:fld>
            <a:endParaRPr lang="ja-JP" altLang="en-US" dirty="0"/>
          </a:p>
        </p:txBody>
      </p:sp>
    </p:spTree>
    <p:extLst>
      <p:ext uri="{BB962C8B-B14F-4D97-AF65-F5344CB8AC3E}">
        <p14:creationId xmlns:p14="http://schemas.microsoft.com/office/powerpoint/2010/main" val="337489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2264F1C-52EC-40FB-A758-433769CA1216}"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5BCC88C-4789-43A2-8D1A-25C61C954587}" type="slidenum">
              <a:rPr lang="ja-JP" altLang="en-US"/>
              <a:pPr>
                <a:defRPr/>
              </a:pPr>
              <a:t>‹#›</a:t>
            </a:fld>
            <a:endParaRPr lang="ja-JP" altLang="en-US" dirty="0"/>
          </a:p>
        </p:txBody>
      </p:sp>
    </p:spTree>
    <p:extLst>
      <p:ext uri="{BB962C8B-B14F-4D97-AF65-F5344CB8AC3E}">
        <p14:creationId xmlns:p14="http://schemas.microsoft.com/office/powerpoint/2010/main" val="352224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1A9037F-F850-4502-B781-F0A737D39193}"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ABF691F-AED3-4A24-82CD-088725CCCB60}" type="slidenum">
              <a:rPr lang="ja-JP" altLang="en-US"/>
              <a:pPr>
                <a:defRPr/>
              </a:pPr>
              <a:t>‹#›</a:t>
            </a:fld>
            <a:endParaRPr lang="ja-JP" altLang="en-US" dirty="0"/>
          </a:p>
        </p:txBody>
      </p:sp>
    </p:spTree>
    <p:extLst>
      <p:ext uri="{BB962C8B-B14F-4D97-AF65-F5344CB8AC3E}">
        <p14:creationId xmlns:p14="http://schemas.microsoft.com/office/powerpoint/2010/main" val="2080616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1443025-97F8-4AB7-88AC-A341C5A9DF4E}"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7B9996E-36A2-47A9-BBF1-C928CB6D9278}" type="slidenum">
              <a:rPr lang="ja-JP" altLang="en-US"/>
              <a:pPr>
                <a:defRPr/>
              </a:pPr>
              <a:t>‹#›</a:t>
            </a:fld>
            <a:endParaRPr lang="ja-JP" altLang="en-US" dirty="0"/>
          </a:p>
        </p:txBody>
      </p:sp>
    </p:spTree>
    <p:extLst>
      <p:ext uri="{BB962C8B-B14F-4D97-AF65-F5344CB8AC3E}">
        <p14:creationId xmlns:p14="http://schemas.microsoft.com/office/powerpoint/2010/main" val="6399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932642B-282A-4EC7-85FA-3BFD9B67A822}" type="datetime1">
              <a:rPr lang="ja-JP" altLang="en-US" smtClean="0"/>
              <a:t>2017/1/25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875E9E8-2748-4240-AF57-370AA374D52E}" type="slidenum">
              <a:rPr lang="ja-JP" altLang="en-US"/>
              <a:pPr>
                <a:defRPr/>
              </a:pPr>
              <a:t>‹#›</a:t>
            </a:fld>
            <a:endParaRPr lang="ja-JP" altLang="en-US" dirty="0"/>
          </a:p>
        </p:txBody>
      </p:sp>
    </p:spTree>
    <p:extLst>
      <p:ext uri="{BB962C8B-B14F-4D97-AF65-F5344CB8AC3E}">
        <p14:creationId xmlns:p14="http://schemas.microsoft.com/office/powerpoint/2010/main" val="4146241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5D1E9D0-B936-4180-878E-F3AFA23E63AE}" type="datetime1">
              <a:rPr lang="ja-JP" altLang="en-US" smtClean="0"/>
              <a:t>2017/1/25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0229DA0-D021-4B60-9482-7A0F1F68EB29}" type="slidenum">
              <a:rPr lang="ja-JP" altLang="en-US"/>
              <a:pPr>
                <a:defRPr/>
              </a:pPr>
              <a:t>‹#›</a:t>
            </a:fld>
            <a:endParaRPr lang="ja-JP" altLang="en-US" dirty="0"/>
          </a:p>
        </p:txBody>
      </p:sp>
    </p:spTree>
    <p:extLst>
      <p:ext uri="{BB962C8B-B14F-4D97-AF65-F5344CB8AC3E}">
        <p14:creationId xmlns:p14="http://schemas.microsoft.com/office/powerpoint/2010/main" val="140379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36FACF77-2C8A-4ED3-83A6-6074C1D47F4C}" type="datetime1">
              <a:rPr lang="ja-JP" altLang="en-US" smtClean="0"/>
              <a:t>2017/1/25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C909407-6716-4714-B648-179449691867}" type="slidenum">
              <a:rPr lang="ja-JP" altLang="en-US"/>
              <a:pPr>
                <a:defRPr/>
              </a:pPr>
              <a:t>‹#›</a:t>
            </a:fld>
            <a:endParaRPr lang="ja-JP" altLang="en-US" dirty="0"/>
          </a:p>
        </p:txBody>
      </p:sp>
    </p:spTree>
    <p:extLst>
      <p:ext uri="{BB962C8B-B14F-4D97-AF65-F5344CB8AC3E}">
        <p14:creationId xmlns:p14="http://schemas.microsoft.com/office/powerpoint/2010/main" val="3759134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39345DE-4B93-4685-9D73-969552023512}" type="datetime1">
              <a:rPr lang="ja-JP" altLang="en-US" smtClean="0"/>
              <a:t>2017/1/25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A2C7F4B-8B3D-45AC-A777-9774F512AB85}" type="slidenum">
              <a:rPr lang="ja-JP" altLang="en-US"/>
              <a:pPr>
                <a:defRPr/>
              </a:pPr>
              <a:t>‹#›</a:t>
            </a:fld>
            <a:endParaRPr lang="ja-JP" altLang="en-US" dirty="0"/>
          </a:p>
        </p:txBody>
      </p:sp>
    </p:spTree>
    <p:extLst>
      <p:ext uri="{BB962C8B-B14F-4D97-AF65-F5344CB8AC3E}">
        <p14:creationId xmlns:p14="http://schemas.microsoft.com/office/powerpoint/2010/main" val="255457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DDB7AD3-56B5-4980-823E-7F2FCEA5CC9D}" type="datetime1">
              <a:rPr lang="ja-JP" altLang="en-US" smtClean="0"/>
              <a:t>2017/1/25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33696BF-1881-489E-876F-08D7B87561F1}" type="slidenum">
              <a:rPr lang="ja-JP" altLang="en-US"/>
              <a:pPr>
                <a:defRPr/>
              </a:pPr>
              <a:t>‹#›</a:t>
            </a:fld>
            <a:endParaRPr lang="ja-JP" altLang="en-US" dirty="0"/>
          </a:p>
        </p:txBody>
      </p:sp>
    </p:spTree>
    <p:extLst>
      <p:ext uri="{BB962C8B-B14F-4D97-AF65-F5344CB8AC3E}">
        <p14:creationId xmlns:p14="http://schemas.microsoft.com/office/powerpoint/2010/main" val="370345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5EBBE9A-BC0A-470C-8B24-9C85DD4ED4A0}"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E68622C-8894-4925-8D53-C451C3B01E21}" type="slidenum">
              <a:rPr lang="ja-JP" altLang="en-US"/>
              <a:pPr>
                <a:defRPr/>
              </a:pPr>
              <a:t>‹#›</a:t>
            </a:fld>
            <a:endParaRPr lang="ja-JP" altLang="en-US" dirty="0"/>
          </a:p>
        </p:txBody>
      </p:sp>
    </p:spTree>
    <p:extLst>
      <p:ext uri="{BB962C8B-B14F-4D97-AF65-F5344CB8AC3E}">
        <p14:creationId xmlns:p14="http://schemas.microsoft.com/office/powerpoint/2010/main" val="6425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BA7CE64-3C21-496B-9CC1-8B89F94BB3A0}" type="datetime1">
              <a:rPr lang="ja-JP" altLang="en-US" smtClean="0"/>
              <a:t>2017/1/25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B3A8BFA-DB9D-4499-946B-217B0362F5D1}" type="slidenum">
              <a:rPr lang="ja-JP" altLang="en-US"/>
              <a:pPr>
                <a:defRPr/>
              </a:pPr>
              <a:t>‹#›</a:t>
            </a:fld>
            <a:endParaRPr lang="ja-JP" altLang="en-US" dirty="0"/>
          </a:p>
        </p:txBody>
      </p:sp>
    </p:spTree>
    <p:extLst>
      <p:ext uri="{BB962C8B-B14F-4D97-AF65-F5344CB8AC3E}">
        <p14:creationId xmlns:p14="http://schemas.microsoft.com/office/powerpoint/2010/main" val="2193033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A018B3C-D594-4530-8291-CD41858ED447}"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7ED3E1-C20B-406A-BD4A-8B0BBC4CA4AC}" type="slidenum">
              <a:rPr lang="ja-JP" altLang="en-US"/>
              <a:pPr>
                <a:defRPr/>
              </a:pPr>
              <a:t>‹#›</a:t>
            </a:fld>
            <a:endParaRPr lang="ja-JP" altLang="en-US" dirty="0"/>
          </a:p>
        </p:txBody>
      </p:sp>
    </p:spTree>
    <p:extLst>
      <p:ext uri="{BB962C8B-B14F-4D97-AF65-F5344CB8AC3E}">
        <p14:creationId xmlns:p14="http://schemas.microsoft.com/office/powerpoint/2010/main" val="109891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3E9C7FE-33C5-43F6-8607-A88A2448B53D}"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D7809C2-290D-432D-85CD-5DF265EC8F79}" type="slidenum">
              <a:rPr lang="ja-JP" altLang="en-US"/>
              <a:pPr>
                <a:defRPr/>
              </a:pPr>
              <a:t>‹#›</a:t>
            </a:fld>
            <a:endParaRPr lang="ja-JP" altLang="en-US" dirty="0"/>
          </a:p>
        </p:txBody>
      </p:sp>
    </p:spTree>
    <p:extLst>
      <p:ext uri="{BB962C8B-B14F-4D97-AF65-F5344CB8AC3E}">
        <p14:creationId xmlns:p14="http://schemas.microsoft.com/office/powerpoint/2010/main" val="342991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1" name="Date Placeholder 3"/>
          <p:cNvSpPr>
            <a:spLocks noGrp="1"/>
          </p:cNvSpPr>
          <p:nvPr>
            <p:ph type="dt" sz="half" idx="10"/>
          </p:nvPr>
        </p:nvSpPr>
        <p:spPr/>
        <p:txBody>
          <a:bodyPr/>
          <a:lstStyle>
            <a:lvl1pPr>
              <a:defRPr/>
            </a:lvl1pPr>
          </a:lstStyle>
          <a:p>
            <a:pPr>
              <a:defRPr/>
            </a:pPr>
            <a:fld id="{AB6B2C0B-6313-4FDC-94E8-DEF85474CED1}" type="datetime1">
              <a:rPr lang="ja-JP" altLang="en-US" smtClean="0"/>
              <a:t>2017/1/25</a:t>
            </a:fld>
            <a:endParaRPr lang="ja-JP" altLang="en-US"/>
          </a:p>
        </p:txBody>
      </p:sp>
      <p:sp>
        <p:nvSpPr>
          <p:cNvPr id="12" name="Footer Placeholder 4"/>
          <p:cNvSpPr>
            <a:spLocks noGrp="1"/>
          </p:cNvSpPr>
          <p:nvPr>
            <p:ph type="ftr" sz="quarter" idx="11"/>
          </p:nvPr>
        </p:nvSpPr>
        <p:spPr/>
        <p:txBody>
          <a:bodyPr/>
          <a:lstStyle>
            <a:lvl1pPr>
              <a:defRPr/>
            </a:lvl1pPr>
          </a:lstStyle>
          <a:p>
            <a:pPr>
              <a:defRPr/>
            </a:pPr>
            <a:endParaRPr lang="ja-JP" altLang="en-US"/>
          </a:p>
        </p:txBody>
      </p:sp>
      <p:sp>
        <p:nvSpPr>
          <p:cNvPr id="13" name="Slide Number Placeholder 5"/>
          <p:cNvSpPr>
            <a:spLocks noGrp="1"/>
          </p:cNvSpPr>
          <p:nvPr>
            <p:ph type="sldNum" sz="quarter" idx="12"/>
          </p:nvPr>
        </p:nvSpPr>
        <p:spPr/>
        <p:txBody>
          <a:bodyPr/>
          <a:lstStyle>
            <a:lvl1pPr>
              <a:defRPr/>
            </a:lvl1pPr>
          </a:lstStyle>
          <a:p>
            <a:pPr>
              <a:defRPr/>
            </a:pPr>
            <a:fld id="{03A5DEDC-6BAF-4D9F-A6F5-4C7ED98FEFED}" type="slidenum">
              <a:rPr lang="ja-JP" altLang="en-US"/>
              <a:pPr>
                <a:defRPr/>
              </a:pPr>
              <a:t>‹#›</a:t>
            </a:fld>
            <a:endParaRPr lang="ja-JP" altLang="en-US" dirty="0"/>
          </a:p>
        </p:txBody>
      </p:sp>
    </p:spTree>
    <p:extLst>
      <p:ext uri="{BB962C8B-B14F-4D97-AF65-F5344CB8AC3E}">
        <p14:creationId xmlns:p14="http://schemas.microsoft.com/office/powerpoint/2010/main" val="280635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2BC0B2CD-111E-4985-9C26-9A4E0830B6C8}" type="datetime1">
              <a:rPr lang="ja-JP" altLang="en-US" smtClean="0"/>
              <a:t>2017/1/25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A03D077-3672-4B5C-A6CB-B17D84BA73DD}" type="slidenum">
              <a:rPr lang="ja-JP" altLang="en-US"/>
              <a:pPr>
                <a:defRPr/>
              </a:pPr>
              <a:t>‹#›</a:t>
            </a:fld>
            <a:endParaRPr lang="ja-JP" altLang="en-US" dirty="0"/>
          </a:p>
        </p:txBody>
      </p:sp>
    </p:spTree>
    <p:extLst>
      <p:ext uri="{BB962C8B-B14F-4D97-AF65-F5344CB8AC3E}">
        <p14:creationId xmlns:p14="http://schemas.microsoft.com/office/powerpoint/2010/main" val="3065184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 name="Date Placeholder 3"/>
          <p:cNvSpPr>
            <a:spLocks noGrp="1"/>
          </p:cNvSpPr>
          <p:nvPr>
            <p:ph type="dt" sz="half" idx="10"/>
          </p:nvPr>
        </p:nvSpPr>
        <p:spPr/>
        <p:txBody>
          <a:bodyPr/>
          <a:lstStyle>
            <a:lvl1pPr>
              <a:defRPr/>
            </a:lvl1pPr>
          </a:lstStyle>
          <a:p>
            <a:pPr>
              <a:defRPr/>
            </a:pPr>
            <a:fld id="{F91376F3-2767-4C87-BBB0-1C930A5DDE1D}" type="datetime1">
              <a:rPr lang="ja-JP" altLang="en-US" smtClean="0"/>
              <a:t>2017/1/25</a:t>
            </a:fld>
            <a:endParaRPr lang="ja-JP" altLang="en-US"/>
          </a:p>
        </p:txBody>
      </p:sp>
      <p:sp>
        <p:nvSpPr>
          <p:cNvPr id="11" name="Footer Placeholder 4"/>
          <p:cNvSpPr>
            <a:spLocks noGrp="1"/>
          </p:cNvSpPr>
          <p:nvPr>
            <p:ph type="ftr" sz="quarter" idx="11"/>
          </p:nvPr>
        </p:nvSpPr>
        <p:spPr/>
        <p:txBody>
          <a:bodyPr/>
          <a:lstStyle>
            <a:lvl1pPr>
              <a:defRPr/>
            </a:lvl1pPr>
          </a:lstStyle>
          <a:p>
            <a:pPr>
              <a:defRPr/>
            </a:pPr>
            <a:endParaRPr lang="ja-JP" altLang="en-US"/>
          </a:p>
        </p:txBody>
      </p:sp>
      <p:sp>
        <p:nvSpPr>
          <p:cNvPr id="12" name="Slide Number Placeholder 5"/>
          <p:cNvSpPr>
            <a:spLocks noGrp="1"/>
          </p:cNvSpPr>
          <p:nvPr>
            <p:ph type="sldNum" sz="quarter" idx="12"/>
          </p:nvPr>
        </p:nvSpPr>
        <p:spPr/>
        <p:txBody>
          <a:bodyPr/>
          <a:lstStyle>
            <a:lvl1pPr>
              <a:defRPr/>
            </a:lvl1pPr>
          </a:lstStyle>
          <a:p>
            <a:pPr>
              <a:defRPr/>
            </a:pPr>
            <a:fld id="{66EBB567-B178-4A82-8C0F-C5AB675456D4}" type="slidenum">
              <a:rPr lang="ja-JP" altLang="en-US"/>
              <a:pPr>
                <a:defRPr/>
              </a:pPr>
              <a:t>‹#›</a:t>
            </a:fld>
            <a:endParaRPr lang="ja-JP" altLang="en-US" dirty="0"/>
          </a:p>
        </p:txBody>
      </p:sp>
    </p:spTree>
    <p:extLst>
      <p:ext uri="{BB962C8B-B14F-4D97-AF65-F5344CB8AC3E}">
        <p14:creationId xmlns:p14="http://schemas.microsoft.com/office/powerpoint/2010/main" val="2125866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3"/>
          <p:cNvSpPr>
            <a:spLocks noGrp="1"/>
          </p:cNvSpPr>
          <p:nvPr>
            <p:ph type="dt" sz="half" idx="15"/>
          </p:nvPr>
        </p:nvSpPr>
        <p:spPr/>
        <p:txBody>
          <a:bodyPr/>
          <a:lstStyle>
            <a:lvl1pPr>
              <a:defRPr/>
            </a:lvl1pPr>
          </a:lstStyle>
          <a:p>
            <a:pPr>
              <a:defRPr/>
            </a:pPr>
            <a:fld id="{0D7ED576-D131-4CA7-B45A-C3AED45E19C2}" type="datetime1">
              <a:rPr lang="ja-JP" altLang="en-US" smtClean="0"/>
              <a:t>2017/1/25</a:t>
            </a:fld>
            <a:endParaRPr lang="ja-JP" altLang="en-US"/>
          </a:p>
        </p:txBody>
      </p:sp>
      <p:sp>
        <p:nvSpPr>
          <p:cNvPr id="6" name="Footer Placeholder 4"/>
          <p:cNvSpPr>
            <a:spLocks noGrp="1"/>
          </p:cNvSpPr>
          <p:nvPr>
            <p:ph type="ftr" sz="quarter" idx="16"/>
          </p:nvPr>
        </p:nvSpPr>
        <p:spPr/>
        <p:txBody>
          <a:bodyPr/>
          <a:lstStyle>
            <a:lvl1pPr>
              <a:defRPr/>
            </a:lvl1pPr>
          </a:lstStyle>
          <a:p>
            <a:pPr>
              <a:defRPr/>
            </a:pPr>
            <a:endParaRPr lang="ja-JP" altLang="en-US"/>
          </a:p>
        </p:txBody>
      </p:sp>
      <p:sp>
        <p:nvSpPr>
          <p:cNvPr id="7" name="Slide Number Placeholder 5"/>
          <p:cNvSpPr>
            <a:spLocks noGrp="1"/>
          </p:cNvSpPr>
          <p:nvPr>
            <p:ph type="sldNum" sz="quarter" idx="17"/>
          </p:nvPr>
        </p:nvSpPr>
        <p:spPr/>
        <p:txBody>
          <a:bodyPr/>
          <a:lstStyle>
            <a:lvl1pPr>
              <a:defRPr/>
            </a:lvl1pPr>
          </a:lstStyle>
          <a:p>
            <a:pPr>
              <a:defRPr/>
            </a:pPr>
            <a:fld id="{19AB4D93-0303-4A34-9697-A82199F8FA5C}" type="slidenum">
              <a:rPr lang="ja-JP" altLang="en-US"/>
              <a:pPr>
                <a:defRPr/>
              </a:pPr>
              <a:t>‹#›</a:t>
            </a:fld>
            <a:endParaRPr lang="ja-JP" altLang="en-US" dirty="0"/>
          </a:p>
        </p:txBody>
      </p:sp>
    </p:spTree>
    <p:extLst>
      <p:ext uri="{BB962C8B-B14F-4D97-AF65-F5344CB8AC3E}">
        <p14:creationId xmlns:p14="http://schemas.microsoft.com/office/powerpoint/2010/main" val="1639890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BCA648C0-BE0C-4555-8A66-F5C8465A6083}" type="datetime1">
              <a:rPr lang="ja-JP" altLang="en-US" smtClean="0"/>
              <a:t>2017/1/25</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AC5AAA0A-D9B7-4644-B1D5-E854318FADB4}" type="slidenum">
              <a:rPr lang="ja-JP" altLang="en-US"/>
              <a:pPr>
                <a:defRPr/>
              </a:pPr>
              <a:t>‹#›</a:t>
            </a:fld>
            <a:endParaRPr lang="ja-JP" altLang="en-US" dirty="0"/>
          </a:p>
        </p:txBody>
      </p:sp>
    </p:spTree>
    <p:extLst>
      <p:ext uri="{BB962C8B-B14F-4D97-AF65-F5344CB8AC3E}">
        <p14:creationId xmlns:p14="http://schemas.microsoft.com/office/powerpoint/2010/main" val="150637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3"/>
          <p:cNvSpPr>
            <a:spLocks noGrp="1"/>
          </p:cNvSpPr>
          <p:nvPr>
            <p:ph type="dt" sz="half" idx="10"/>
          </p:nvPr>
        </p:nvSpPr>
        <p:spPr/>
        <p:txBody>
          <a:bodyPr/>
          <a:lstStyle>
            <a:lvl1pPr>
              <a:defRPr/>
            </a:lvl1pPr>
          </a:lstStyle>
          <a:p>
            <a:pPr>
              <a:defRPr/>
            </a:pPr>
            <a:fld id="{696B04D5-89B5-4AEF-AAE7-CF85B379B97B}" type="datetime1">
              <a:rPr lang="ja-JP" altLang="en-US" smtClean="0"/>
              <a:t>2017/1/25</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20CA6350-2841-4ADA-BA2C-F28C0BE7A74B}" type="slidenum">
              <a:rPr lang="ja-JP" altLang="en-US"/>
              <a:pPr>
                <a:defRPr/>
              </a:pPr>
              <a:t>‹#›</a:t>
            </a:fld>
            <a:endParaRPr lang="ja-JP" altLang="en-US" dirty="0"/>
          </a:p>
        </p:txBody>
      </p:sp>
    </p:spTree>
    <p:extLst>
      <p:ext uri="{BB962C8B-B14F-4D97-AF65-F5344CB8AC3E}">
        <p14:creationId xmlns:p14="http://schemas.microsoft.com/office/powerpoint/2010/main" val="36251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 name="Date Placeholder 1"/>
          <p:cNvSpPr>
            <a:spLocks noGrp="1"/>
          </p:cNvSpPr>
          <p:nvPr>
            <p:ph type="dt" sz="half" idx="10"/>
          </p:nvPr>
        </p:nvSpPr>
        <p:spPr/>
        <p:txBody>
          <a:bodyPr/>
          <a:lstStyle>
            <a:lvl1pPr>
              <a:defRPr/>
            </a:lvl1pPr>
          </a:lstStyle>
          <a:p>
            <a:pPr>
              <a:defRPr/>
            </a:pPr>
            <a:fld id="{562D0690-4595-47DC-ADF4-708A8B2A7A49}" type="datetime1">
              <a:rPr lang="ja-JP" altLang="en-US" smtClean="0"/>
              <a:t>2017/1/25</a:t>
            </a:fld>
            <a:endParaRPr lang="ja-JP" altLang="en-US"/>
          </a:p>
        </p:txBody>
      </p:sp>
      <p:sp>
        <p:nvSpPr>
          <p:cNvPr id="10" name="Footer Placeholder 2"/>
          <p:cNvSpPr>
            <a:spLocks noGrp="1"/>
          </p:cNvSpPr>
          <p:nvPr>
            <p:ph type="ftr" sz="quarter" idx="11"/>
          </p:nvPr>
        </p:nvSpPr>
        <p:spPr/>
        <p:txBody>
          <a:bodyPr/>
          <a:lstStyle>
            <a:lvl1pPr>
              <a:defRPr/>
            </a:lvl1pPr>
          </a:lstStyle>
          <a:p>
            <a:pPr>
              <a:defRPr/>
            </a:pPr>
            <a:endParaRPr lang="ja-JP" altLang="en-US"/>
          </a:p>
        </p:txBody>
      </p:sp>
      <p:sp>
        <p:nvSpPr>
          <p:cNvPr id="11" name="Slide Number Placeholder 3"/>
          <p:cNvSpPr>
            <a:spLocks noGrp="1"/>
          </p:cNvSpPr>
          <p:nvPr>
            <p:ph type="sldNum" sz="quarter" idx="12"/>
          </p:nvPr>
        </p:nvSpPr>
        <p:spPr/>
        <p:txBody>
          <a:bodyPr/>
          <a:lstStyle>
            <a:lvl1pPr>
              <a:defRPr/>
            </a:lvl1pPr>
          </a:lstStyle>
          <a:p>
            <a:pPr>
              <a:defRPr/>
            </a:pPr>
            <a:fld id="{F54C93EC-E302-488B-8CEF-D842A036A530}" type="slidenum">
              <a:rPr lang="ja-JP" altLang="en-US"/>
              <a:pPr>
                <a:defRPr/>
              </a:pPr>
              <a:t>‹#›</a:t>
            </a:fld>
            <a:endParaRPr lang="ja-JP" altLang="en-US" dirty="0"/>
          </a:p>
        </p:txBody>
      </p:sp>
    </p:spTree>
    <p:extLst>
      <p:ext uri="{BB962C8B-B14F-4D97-AF65-F5344CB8AC3E}">
        <p14:creationId xmlns:p14="http://schemas.microsoft.com/office/powerpoint/2010/main" val="18189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AC155E5-1793-482B-9C35-D7880B8832C2}" type="datetime1">
              <a:rPr lang="ja-JP" altLang="en-US" smtClean="0"/>
              <a:t>2017/1/25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8020B57-0CA5-4FF4-BFD4-31BAC99B59C0}" type="slidenum">
              <a:rPr lang="ja-JP" altLang="en-US"/>
              <a:pPr>
                <a:defRPr/>
              </a:pPr>
              <a:t>‹#›</a:t>
            </a:fld>
            <a:endParaRPr lang="ja-JP" altLang="en-US" dirty="0"/>
          </a:p>
        </p:txBody>
      </p:sp>
    </p:spTree>
    <p:extLst>
      <p:ext uri="{BB962C8B-B14F-4D97-AF65-F5344CB8AC3E}">
        <p14:creationId xmlns:p14="http://schemas.microsoft.com/office/powerpoint/2010/main" val="1183505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4"/>
          <p:cNvSpPr>
            <a:spLocks noGrp="1"/>
          </p:cNvSpPr>
          <p:nvPr>
            <p:ph type="dt" sz="half" idx="10"/>
          </p:nvPr>
        </p:nvSpPr>
        <p:spPr/>
        <p:txBody>
          <a:bodyPr/>
          <a:lstStyle>
            <a:lvl1pPr>
              <a:defRPr/>
            </a:lvl1pPr>
          </a:lstStyle>
          <a:p>
            <a:pPr>
              <a:defRPr/>
            </a:pPr>
            <a:fld id="{882E848A-B1E3-4F21-9BD0-6DCBC84F2C99}" type="datetime1">
              <a:rPr lang="ja-JP" altLang="en-US" smtClean="0"/>
              <a:t>2017/1/25</a:t>
            </a:fld>
            <a:endParaRPr lang="ja-JP" altLang="en-US"/>
          </a:p>
        </p:txBody>
      </p:sp>
      <p:sp>
        <p:nvSpPr>
          <p:cNvPr id="13" name="Footer Placeholder 5"/>
          <p:cNvSpPr>
            <a:spLocks noGrp="1"/>
          </p:cNvSpPr>
          <p:nvPr>
            <p:ph type="ftr" sz="quarter" idx="11"/>
          </p:nvPr>
        </p:nvSpPr>
        <p:spPr/>
        <p:txBody>
          <a:bodyPr/>
          <a:lstStyle>
            <a:lvl1pPr>
              <a:defRPr/>
            </a:lvl1pPr>
          </a:lstStyle>
          <a:p>
            <a:pPr>
              <a:defRPr/>
            </a:pPr>
            <a:endParaRPr lang="ja-JP" altLang="en-US"/>
          </a:p>
        </p:txBody>
      </p:sp>
      <p:sp>
        <p:nvSpPr>
          <p:cNvPr id="14" name="Slide Number Placeholder 6"/>
          <p:cNvSpPr>
            <a:spLocks noGrp="1"/>
          </p:cNvSpPr>
          <p:nvPr>
            <p:ph type="sldNum" sz="quarter" idx="12"/>
          </p:nvPr>
        </p:nvSpPr>
        <p:spPr/>
        <p:txBody>
          <a:bodyPr/>
          <a:lstStyle>
            <a:lvl1pPr>
              <a:defRPr/>
            </a:lvl1pPr>
          </a:lstStyle>
          <a:p>
            <a:pPr>
              <a:defRPr/>
            </a:pPr>
            <a:fld id="{5BC7197C-B366-4157-9A34-2D84E797E15A}" type="slidenum">
              <a:rPr lang="ja-JP" altLang="en-US"/>
              <a:pPr>
                <a:defRPr/>
              </a:pPr>
              <a:t>‹#›</a:t>
            </a:fld>
            <a:endParaRPr lang="ja-JP" altLang="en-US" dirty="0"/>
          </a:p>
        </p:txBody>
      </p:sp>
    </p:spTree>
    <p:extLst>
      <p:ext uri="{BB962C8B-B14F-4D97-AF65-F5344CB8AC3E}">
        <p14:creationId xmlns:p14="http://schemas.microsoft.com/office/powerpoint/2010/main" val="563820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12" name="Date Placeholder 4"/>
          <p:cNvSpPr>
            <a:spLocks noGrp="1"/>
          </p:cNvSpPr>
          <p:nvPr>
            <p:ph type="dt" sz="half" idx="10"/>
          </p:nvPr>
        </p:nvSpPr>
        <p:spPr/>
        <p:txBody>
          <a:bodyPr/>
          <a:lstStyle>
            <a:lvl1pPr>
              <a:defRPr/>
            </a:lvl1pPr>
          </a:lstStyle>
          <a:p>
            <a:pPr>
              <a:defRPr/>
            </a:pPr>
            <a:fld id="{E0E5D431-5FA8-434E-8435-6E8CA60AF253}" type="datetime1">
              <a:rPr lang="ja-JP" altLang="en-US" smtClean="0"/>
              <a:t>2017/1/25</a:t>
            </a:fld>
            <a:endParaRPr lang="ja-JP" altLang="en-US"/>
          </a:p>
        </p:txBody>
      </p:sp>
      <p:sp>
        <p:nvSpPr>
          <p:cNvPr id="13" name="Footer Placeholder 5"/>
          <p:cNvSpPr>
            <a:spLocks noGrp="1"/>
          </p:cNvSpPr>
          <p:nvPr>
            <p:ph type="ftr" sz="quarter" idx="11"/>
          </p:nvPr>
        </p:nvSpPr>
        <p:spPr/>
        <p:txBody>
          <a:bodyPr/>
          <a:lstStyle>
            <a:lvl1pPr>
              <a:defRPr/>
            </a:lvl1pPr>
          </a:lstStyle>
          <a:p>
            <a:pPr>
              <a:defRPr/>
            </a:pPr>
            <a:endParaRPr lang="ja-JP" altLang="en-US"/>
          </a:p>
        </p:txBody>
      </p:sp>
      <p:sp>
        <p:nvSpPr>
          <p:cNvPr id="14" name="Slide Number Placeholder 6"/>
          <p:cNvSpPr>
            <a:spLocks noGrp="1"/>
          </p:cNvSpPr>
          <p:nvPr>
            <p:ph type="sldNum" sz="quarter" idx="12"/>
          </p:nvPr>
        </p:nvSpPr>
        <p:spPr/>
        <p:txBody>
          <a:bodyPr/>
          <a:lstStyle>
            <a:lvl1pPr>
              <a:defRPr/>
            </a:lvl1pPr>
          </a:lstStyle>
          <a:p>
            <a:pPr>
              <a:defRPr/>
            </a:pPr>
            <a:fld id="{9B8852F7-A50E-48C3-8FC8-71785DCA947E}" type="slidenum">
              <a:rPr lang="ja-JP" altLang="en-US"/>
              <a:pPr>
                <a:defRPr/>
              </a:pPr>
              <a:t>‹#›</a:t>
            </a:fld>
            <a:endParaRPr lang="ja-JP" altLang="en-US" dirty="0"/>
          </a:p>
        </p:txBody>
      </p:sp>
    </p:spTree>
    <p:extLst>
      <p:ext uri="{BB962C8B-B14F-4D97-AF65-F5344CB8AC3E}">
        <p14:creationId xmlns:p14="http://schemas.microsoft.com/office/powerpoint/2010/main" val="3609384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fld id="{09EF0F90-D8A0-49F7-AF4C-FF9D8CD318A5}" type="datetime1">
              <a:rPr lang="ja-JP" altLang="en-US" smtClean="0"/>
              <a:t>2017/1/25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29B902F6-DCD4-4C3D-B2E3-9D527A294199}" type="slidenum">
              <a:rPr lang="ja-JP" altLang="en-US"/>
              <a:pPr>
                <a:defRPr/>
              </a:pPr>
              <a:t>‹#›</a:t>
            </a:fld>
            <a:endParaRPr lang="ja-JP" altLang="en-US" dirty="0"/>
          </a:p>
        </p:txBody>
      </p:sp>
    </p:spTree>
    <p:extLst>
      <p:ext uri="{BB962C8B-B14F-4D97-AF65-F5344CB8AC3E}">
        <p14:creationId xmlns:p14="http://schemas.microsoft.com/office/powerpoint/2010/main" val="1424547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Date Placeholder 3"/>
          <p:cNvSpPr>
            <a:spLocks noGrp="1"/>
          </p:cNvSpPr>
          <p:nvPr>
            <p:ph type="dt" sz="half" idx="10"/>
          </p:nvPr>
        </p:nvSpPr>
        <p:spPr/>
        <p:txBody>
          <a:bodyPr/>
          <a:lstStyle>
            <a:lvl1pPr>
              <a:defRPr/>
            </a:lvl1pPr>
          </a:lstStyle>
          <a:p>
            <a:pPr>
              <a:defRPr/>
            </a:pPr>
            <a:fld id="{52051D4A-3873-4E4F-88CA-0B5C371E1C3A}" type="datetime1">
              <a:rPr lang="ja-JP" altLang="en-US" smtClean="0"/>
              <a:t>2017/1/25</a:t>
            </a:fld>
            <a:endParaRPr lang="ja-JP" altLang="en-US"/>
          </a:p>
        </p:txBody>
      </p:sp>
      <p:sp>
        <p:nvSpPr>
          <p:cNvPr id="12" name="Footer Placeholder 4"/>
          <p:cNvSpPr>
            <a:spLocks noGrp="1"/>
          </p:cNvSpPr>
          <p:nvPr>
            <p:ph type="ftr" sz="quarter" idx="11"/>
          </p:nvPr>
        </p:nvSpPr>
        <p:spPr/>
        <p:txBody>
          <a:bodyPr/>
          <a:lstStyle>
            <a:lvl1pPr>
              <a:defRPr/>
            </a:lvl1pPr>
          </a:lstStyle>
          <a:p>
            <a:pPr>
              <a:defRPr/>
            </a:pPr>
            <a:endParaRPr lang="ja-JP" altLang="en-US"/>
          </a:p>
        </p:txBody>
      </p:sp>
      <p:sp>
        <p:nvSpPr>
          <p:cNvPr id="13" name="Slide Number Placeholder 5"/>
          <p:cNvSpPr>
            <a:spLocks noGrp="1"/>
          </p:cNvSpPr>
          <p:nvPr>
            <p:ph type="sldNum" sz="quarter" idx="12"/>
          </p:nvPr>
        </p:nvSpPr>
        <p:spPr/>
        <p:txBody>
          <a:bodyPr/>
          <a:lstStyle>
            <a:lvl1pPr>
              <a:defRPr/>
            </a:lvl1pPr>
          </a:lstStyle>
          <a:p>
            <a:pPr>
              <a:defRPr/>
            </a:pPr>
            <a:fld id="{48B61EEF-1DBE-4B79-B392-9AEEDE6573C2}" type="slidenum">
              <a:rPr lang="ja-JP" altLang="en-US"/>
              <a:pPr>
                <a:defRPr/>
              </a:pPr>
              <a:t>‹#›</a:t>
            </a:fld>
            <a:endParaRPr lang="ja-JP" altLang="en-US" dirty="0"/>
          </a:p>
        </p:txBody>
      </p:sp>
    </p:spTree>
    <p:extLst>
      <p:ext uri="{BB962C8B-B14F-4D97-AF65-F5344CB8AC3E}">
        <p14:creationId xmlns:p14="http://schemas.microsoft.com/office/powerpoint/2010/main" val="360642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F7BE19F-8BE3-44CE-BFF7-21F032E272FA}" type="datetime1">
              <a:rPr lang="ja-JP" altLang="en-US" smtClean="0"/>
              <a:t>2017/1/25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6EB70E6-4212-4742-AEFC-5296F7CB3046}" type="slidenum">
              <a:rPr lang="ja-JP" altLang="en-US"/>
              <a:pPr>
                <a:defRPr/>
              </a:pPr>
              <a:t>‹#›</a:t>
            </a:fld>
            <a:endParaRPr lang="ja-JP" altLang="en-US" dirty="0"/>
          </a:p>
        </p:txBody>
      </p:sp>
    </p:spTree>
    <p:extLst>
      <p:ext uri="{BB962C8B-B14F-4D97-AF65-F5344CB8AC3E}">
        <p14:creationId xmlns:p14="http://schemas.microsoft.com/office/powerpoint/2010/main" val="221806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EF5904B-5BD1-486C-B040-4FC3E781E9C4}" type="datetime1">
              <a:rPr lang="ja-JP" altLang="en-US" smtClean="0"/>
              <a:t>2017/1/25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59C71BBD-FB60-444B-9477-86B5C809C967}" type="slidenum">
              <a:rPr lang="ja-JP" altLang="en-US"/>
              <a:pPr>
                <a:defRPr/>
              </a:pPr>
              <a:t>‹#›</a:t>
            </a:fld>
            <a:endParaRPr lang="ja-JP" altLang="en-US" dirty="0"/>
          </a:p>
        </p:txBody>
      </p:sp>
    </p:spTree>
    <p:extLst>
      <p:ext uri="{BB962C8B-B14F-4D97-AF65-F5344CB8AC3E}">
        <p14:creationId xmlns:p14="http://schemas.microsoft.com/office/powerpoint/2010/main" val="28889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D853E4C-0F1E-47FB-8736-8617F29C0141}" type="datetime1">
              <a:rPr lang="ja-JP" altLang="en-US" smtClean="0"/>
              <a:t>2017/1/25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256E5F9-517D-45D1-B5F1-C865313676AD}" type="slidenum">
              <a:rPr lang="ja-JP" altLang="en-US"/>
              <a:pPr>
                <a:defRPr/>
              </a:pPr>
              <a:t>‹#›</a:t>
            </a:fld>
            <a:endParaRPr lang="ja-JP" altLang="en-US" dirty="0"/>
          </a:p>
        </p:txBody>
      </p:sp>
    </p:spTree>
    <p:extLst>
      <p:ext uri="{BB962C8B-B14F-4D97-AF65-F5344CB8AC3E}">
        <p14:creationId xmlns:p14="http://schemas.microsoft.com/office/powerpoint/2010/main" val="78727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699B1E2-88D0-4C39-9346-8A6BA74AC129}" type="datetime1">
              <a:rPr lang="ja-JP" altLang="en-US" smtClean="0"/>
              <a:t>2017/1/25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7010400" y="0"/>
            <a:ext cx="2133600" cy="476250"/>
          </a:xfrm>
        </p:spPr>
        <p:txBody>
          <a:bodyPr/>
          <a:lstStyle>
            <a:lvl1pPr>
              <a:defRPr sz="2800">
                <a:latin typeface="HGS創英角ｺﾞｼｯｸUB" pitchFamily="50" charset="-128"/>
                <a:ea typeface="HGS創英角ｺﾞｼｯｸUB" pitchFamily="50" charset="-128"/>
              </a:defRPr>
            </a:lvl1pPr>
          </a:lstStyle>
          <a:p>
            <a:pPr>
              <a:defRPr/>
            </a:pPr>
            <a:fld id="{A7841B70-6B77-4B8F-B3C5-6A1C51BD209C}" type="slidenum">
              <a:rPr lang="ja-JP" altLang="en-US"/>
              <a:pPr>
                <a:defRPr/>
              </a:pPr>
              <a:t>‹#›</a:t>
            </a:fld>
            <a:endParaRPr lang="ja-JP" altLang="en-US" dirty="0"/>
          </a:p>
        </p:txBody>
      </p:sp>
    </p:spTree>
    <p:extLst>
      <p:ext uri="{BB962C8B-B14F-4D97-AF65-F5344CB8AC3E}">
        <p14:creationId xmlns:p14="http://schemas.microsoft.com/office/powerpoint/2010/main" val="394573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2FC6CF5-A6E4-46E1-AF77-77969BD37C8F}" type="datetime1">
              <a:rPr lang="ja-JP" altLang="en-US" smtClean="0"/>
              <a:t>2017/1/25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3FF414-2DF9-43C6-87D5-B9E589252E35}" type="slidenum">
              <a:rPr lang="ja-JP" altLang="en-US"/>
              <a:pPr>
                <a:defRPr/>
              </a:pPr>
              <a:t>‹#›</a:t>
            </a:fld>
            <a:endParaRPr lang="ja-JP" altLang="en-US" dirty="0"/>
          </a:p>
        </p:txBody>
      </p:sp>
    </p:spTree>
    <p:extLst>
      <p:ext uri="{BB962C8B-B14F-4D97-AF65-F5344CB8AC3E}">
        <p14:creationId xmlns:p14="http://schemas.microsoft.com/office/powerpoint/2010/main" val="69941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FC0C713-AF3E-476C-9389-87C5E3568F09}" type="datetime1">
              <a:rPr lang="ja-JP" altLang="en-US" smtClean="0"/>
              <a:t>2017/1/25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15D942B-519F-4310-89CB-DF94E3B3EB50}" type="slidenum">
              <a:rPr lang="ja-JP" altLang="en-US"/>
              <a:pPr>
                <a:defRPr/>
              </a:pPr>
              <a:t>‹#›</a:t>
            </a:fld>
            <a:endParaRPr lang="ja-JP" altLang="en-US" dirty="0"/>
          </a:p>
        </p:txBody>
      </p:sp>
    </p:spTree>
    <p:extLst>
      <p:ext uri="{BB962C8B-B14F-4D97-AF65-F5344CB8AC3E}">
        <p14:creationId xmlns:p14="http://schemas.microsoft.com/office/powerpoint/2010/main" val="14134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71F6B52-AAAA-46BB-B710-1F43AFAA7A85}" type="datetime1">
              <a:rPr lang="ja-JP" altLang="en-US" smtClean="0"/>
              <a:t>2017/1/25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fontAlgn="auto">
              <a:spcBef>
                <a:spcPts val="0"/>
              </a:spcBef>
              <a:spcAft>
                <a:spcPts val="0"/>
              </a:spcAft>
              <a:defRPr sz="2800">
                <a:solidFill>
                  <a:schemeClr val="tx1"/>
                </a:solidFill>
                <a:latin typeface="HGS創英角ｺﾞｼｯｸUB" pitchFamily="50" charset="-128"/>
                <a:ea typeface="HGS創英角ｺﾞｼｯｸUB" pitchFamily="50" charset="-128"/>
              </a:defRPr>
            </a:lvl1pPr>
          </a:lstStyle>
          <a:p>
            <a:pPr>
              <a:defRPr/>
            </a:pPr>
            <a:fld id="{95119BB6-E730-45CF-9748-BBD3E83A26B6}"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8419" r:id="rId1"/>
    <p:sldLayoutId id="2147488420" r:id="rId2"/>
    <p:sldLayoutId id="2147488421" r:id="rId3"/>
    <p:sldLayoutId id="2147488422" r:id="rId4"/>
    <p:sldLayoutId id="2147488423" r:id="rId5"/>
    <p:sldLayoutId id="2147488424" r:id="rId6"/>
    <p:sldLayoutId id="2147488445" r:id="rId7"/>
    <p:sldLayoutId id="2147488425" r:id="rId8"/>
    <p:sldLayoutId id="2147488426" r:id="rId9"/>
    <p:sldLayoutId id="2147488427" r:id="rId10"/>
    <p:sldLayoutId id="214748842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25A196D-2C7B-4BBC-A8A7-D5E21FCB6888}" type="datetime1">
              <a:rPr lang="ja-JP" altLang="en-US" smtClean="0"/>
              <a:t>2017/1/25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fontAlgn="auto">
              <a:spcBef>
                <a:spcPts val="0"/>
              </a:spcBef>
              <a:spcAft>
                <a:spcPts val="0"/>
              </a:spcAft>
              <a:defRPr sz="2800" b="1">
                <a:solidFill>
                  <a:schemeClr val="tx1"/>
                </a:solidFill>
                <a:latin typeface="HGS創英角ｺﾞｼｯｸUB" pitchFamily="50" charset="-128"/>
                <a:ea typeface="HGS創英角ｺﾞｼｯｸUB" pitchFamily="50" charset="-128"/>
              </a:defRPr>
            </a:lvl1pPr>
          </a:lstStyle>
          <a:p>
            <a:pPr>
              <a:defRPr/>
            </a:pPr>
            <a:fld id="{0E0D0977-8C66-4406-B8F7-5D3DE6923AF4}"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8429" r:id="rId1"/>
    <p:sldLayoutId id="2147488430" r:id="rId2"/>
    <p:sldLayoutId id="2147488431" r:id="rId3"/>
    <p:sldLayoutId id="2147488432" r:id="rId4"/>
    <p:sldLayoutId id="2147488433" r:id="rId5"/>
    <p:sldLayoutId id="2147488434" r:id="rId6"/>
    <p:sldLayoutId id="2147488435" r:id="rId7"/>
    <p:sldLayoutId id="2147488436" r:id="rId8"/>
    <p:sldLayoutId id="2147488437" r:id="rId9"/>
    <p:sldLayoutId id="2147488438" r:id="rId10"/>
    <p:sldLayoutId id="214748843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75" name="Group 15"/>
          <p:cNvGrpSpPr>
            <a:grpSpLocks noChangeAspect="1"/>
          </p:cNvGrpSpPr>
          <p:nvPr/>
        </p:nvGrpSpPr>
        <p:grpSpPr bwMode="auto">
          <a:xfrm>
            <a:off x="211138" y="1679575"/>
            <a:ext cx="8723312" cy="1330325"/>
            <a:chOff x="-3905251" y="4294188"/>
            <a:chExt cx="13027839" cy="1892300"/>
          </a:xfrm>
        </p:grpSpPr>
        <p:sp>
          <p:nvSpPr>
            <p:cNvPr id="3081"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82"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83"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3085"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076"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ea typeface="ＭＳ Ｐゴシック" charset="-128"/>
              </a:defRPr>
            </a:lvl1pPr>
          </a:lstStyle>
          <a:p>
            <a:pPr>
              <a:defRPr/>
            </a:pPr>
            <a:fld id="{B71E11C5-439E-4BE0-85A1-8A9C4B63DFD0}" type="datetime1">
              <a:rPr lang="ja-JP" altLang="en-US" smtClean="0"/>
              <a:t>2017/1/25</a:t>
            </a:fld>
            <a:endParaRPr lang="ja-JP"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ea typeface="ＭＳ Ｐゴシック" charset="-128"/>
              </a:defRPr>
            </a:lvl1pPr>
          </a:lstStyle>
          <a:p>
            <a:pPr>
              <a:defRPr/>
            </a:pPr>
            <a:endParaRPr lang="ja-JP"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ea typeface="ＭＳ Ｐゴシック" charset="-128"/>
              </a:defRPr>
            </a:lvl1pPr>
          </a:lstStyle>
          <a:p>
            <a:pPr>
              <a:defRPr/>
            </a:pPr>
            <a:fld id="{99F8533E-8644-408D-B483-A70C6180E350}" type="slidenum">
              <a:rPr lang="ja-JP" altLang="en-US"/>
              <a:pPr>
                <a:defRPr/>
              </a:pPr>
              <a:t>‹#›</a:t>
            </a:fld>
            <a:endParaRPr lang="ja-JP" altLang="en-US" dirty="0"/>
          </a:p>
        </p:txBody>
      </p:sp>
      <p:sp>
        <p:nvSpPr>
          <p:cNvPr id="3080"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Tree>
  </p:cSld>
  <p:clrMap bg1="lt1" tx1="dk1" bg2="lt2" tx2="dk2" accent1="accent1" accent2="accent2" accent3="accent3" accent4="accent4" accent5="accent5" accent6="accent6" hlink="hlink" folHlink="folHlink"/>
  <p:sldLayoutIdLst>
    <p:sldLayoutId id="2147488446" r:id="rId1"/>
    <p:sldLayoutId id="2147488440" r:id="rId2"/>
    <p:sldLayoutId id="2147488447" r:id="rId3"/>
    <p:sldLayoutId id="2147488441" r:id="rId4"/>
    <p:sldLayoutId id="2147488442" r:id="rId5"/>
    <p:sldLayoutId id="2147488443" r:id="rId6"/>
    <p:sldLayoutId id="2147488448" r:id="rId7"/>
    <p:sldLayoutId id="2147488449" r:id="rId8"/>
    <p:sldLayoutId id="2147488450" r:id="rId9"/>
    <p:sldLayoutId id="2147488444" r:id="rId10"/>
    <p:sldLayoutId id="2147488451" r:id="rId11"/>
  </p:sldLayoutIdLst>
  <p:hf sldNum="0" hdr="0" ftr="0" dt="0"/>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825" y="836613"/>
            <a:ext cx="5689600" cy="649287"/>
          </a:xfrm>
        </p:spPr>
        <p:txBody>
          <a:bodyPr rtlCol="0">
            <a:noAutofit/>
          </a:bodyPr>
          <a:lstStyle/>
          <a:p>
            <a:pPr eaLnBrk="1" fontAlgn="auto" hangingPunct="1">
              <a:spcAft>
                <a:spcPts val="0"/>
              </a:spcAft>
              <a:defRPr/>
            </a:pPr>
            <a:r>
              <a:rPr lang="en-US" altLang="ja-JP" sz="2400" dirty="0" smtClean="0">
                <a:effectLst>
                  <a:outerShdw blurRad="38100" dist="38100" dir="2700000" algn="tl">
                    <a:srgbClr val="C0C0C0"/>
                  </a:outerShdw>
                </a:effectLst>
              </a:rPr>
              <a:t/>
            </a:r>
            <a:br>
              <a:rPr lang="en-US" altLang="ja-JP" sz="2400" dirty="0" smtClean="0">
                <a:effectLst>
                  <a:outerShdw blurRad="38100" dist="38100" dir="2700000" algn="tl">
                    <a:srgbClr val="C0C0C0"/>
                  </a:outerShdw>
                </a:effectLst>
              </a:rPr>
            </a:br>
            <a:r>
              <a:rPr lang="en-US" altLang="ja-JP" sz="2400" dirty="0">
                <a:effectLst>
                  <a:outerShdw blurRad="38100" dist="38100" dir="2700000" algn="tl">
                    <a:srgbClr val="C0C0C0"/>
                  </a:outerShdw>
                </a:effectLst>
              </a:rPr>
              <a:t/>
            </a:r>
            <a:br>
              <a:rPr lang="en-US" altLang="ja-JP" sz="2400" dirty="0">
                <a:effectLst>
                  <a:outerShdw blurRad="38100" dist="38100" dir="2700000" algn="tl">
                    <a:srgbClr val="C0C0C0"/>
                  </a:outerShdw>
                </a:effectLst>
              </a:rPr>
            </a:br>
            <a:r>
              <a:rPr lang="en-US" altLang="ja-JP" sz="2400" dirty="0" smtClean="0">
                <a:effectLst>
                  <a:outerShdw blurRad="38100" dist="38100" dir="2700000" algn="tl">
                    <a:srgbClr val="C0C0C0"/>
                  </a:outerShdw>
                </a:effectLst>
              </a:rPr>
              <a:t/>
            </a:r>
            <a:br>
              <a:rPr lang="en-US" altLang="ja-JP" sz="2400" dirty="0" smtClean="0">
                <a:effectLst>
                  <a:outerShdw blurRad="38100" dist="38100" dir="2700000" algn="tl">
                    <a:srgbClr val="C0C0C0"/>
                  </a:outerShdw>
                </a:effectLst>
              </a:rPr>
            </a:br>
            <a:r>
              <a:rPr lang="en-US" altLang="ja-JP" sz="2400" dirty="0">
                <a:effectLst>
                  <a:outerShdw blurRad="38100" dist="38100" dir="2700000" algn="tl">
                    <a:srgbClr val="C0C0C0"/>
                  </a:outerShdw>
                </a:effectLst>
              </a:rPr>
              <a:t/>
            </a:r>
            <a:br>
              <a:rPr lang="en-US" altLang="ja-JP" sz="2400" dirty="0">
                <a:effectLst>
                  <a:outerShdw blurRad="38100" dist="38100" dir="2700000" algn="tl">
                    <a:srgbClr val="C0C0C0"/>
                  </a:outerShdw>
                </a:effectLst>
              </a:rPr>
            </a:br>
            <a:r>
              <a:rPr lang="en-US" altLang="ja-JP" sz="2400" dirty="0" smtClean="0">
                <a:effectLst>
                  <a:outerShdw blurRad="38100" dist="38100" dir="2700000" algn="tl">
                    <a:srgbClr val="C0C0C0"/>
                  </a:outerShdw>
                </a:effectLst>
              </a:rPr>
              <a:t/>
            </a:r>
            <a:br>
              <a:rPr lang="en-US" altLang="ja-JP" sz="2400" dirty="0" smtClean="0">
                <a:effectLst>
                  <a:outerShdw blurRad="38100" dist="38100" dir="2700000" algn="tl">
                    <a:srgbClr val="C0C0C0"/>
                  </a:outerShdw>
                </a:effectLst>
              </a:rPr>
            </a:br>
            <a:r>
              <a:rPr lang="en-US" altLang="ja-JP" sz="2400" dirty="0">
                <a:effectLst>
                  <a:outerShdw blurRad="38100" dist="38100" dir="2700000" algn="tl">
                    <a:srgbClr val="C0C0C0"/>
                  </a:outerShdw>
                </a:effectLst>
              </a:rPr>
              <a:t/>
            </a:r>
            <a:br>
              <a:rPr lang="en-US" altLang="ja-JP" sz="2400" dirty="0">
                <a:effectLst>
                  <a:outerShdw blurRad="38100" dist="38100" dir="2700000" algn="tl">
                    <a:srgbClr val="C0C0C0"/>
                  </a:outerShdw>
                </a:effectLst>
              </a:rPr>
            </a:br>
            <a:r>
              <a:rPr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平成</a:t>
            </a:r>
            <a:r>
              <a:rPr lang="en-US" altLang="ja-JP" sz="2400" dirty="0" smtClean="0">
                <a:solidFill>
                  <a:schemeClr val="tx1"/>
                </a:solidFill>
                <a:latin typeface="HGS創英角ｺﾞｼｯｸUB" panose="020B0900000000000000" pitchFamily="50" charset="-128"/>
                <a:ea typeface="HGS創英角ｺﾞｼｯｸUB" panose="020B0900000000000000" pitchFamily="50" charset="-128"/>
              </a:rPr>
              <a:t>27</a:t>
            </a:r>
            <a:r>
              <a:rPr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年度</a:t>
            </a:r>
            <a:r>
              <a:rPr lang="en-US" altLang="ja-JP" sz="2400" dirty="0" smtClean="0">
                <a:solidFill>
                  <a:schemeClr val="tx1"/>
                </a:solidFill>
                <a:latin typeface="HGS創英角ｺﾞｼｯｸUB" panose="020B0900000000000000" pitchFamily="50" charset="-128"/>
                <a:ea typeface="HGS創英角ｺﾞｼｯｸUB" panose="020B0900000000000000" pitchFamily="50" charset="-128"/>
              </a:rPr>
              <a:t/>
            </a:r>
            <a:br>
              <a:rPr lang="en-US" altLang="ja-JP" sz="2400" dirty="0" smtClean="0">
                <a:solidFill>
                  <a:schemeClr val="tx1"/>
                </a:solidFill>
                <a:latin typeface="HGS創英角ｺﾞｼｯｸUB" panose="020B0900000000000000" pitchFamily="50" charset="-128"/>
                <a:ea typeface="HGS創英角ｺﾞｼｯｸUB" panose="020B0900000000000000" pitchFamily="50" charset="-128"/>
              </a:rPr>
            </a:br>
            <a:r>
              <a:rPr lang="ja-JP" altLang="en-US" sz="2400" dirty="0" smtClean="0">
                <a:solidFill>
                  <a:schemeClr val="tx1"/>
                </a:solidFill>
                <a:latin typeface="HGS創英角ｺﾞｼｯｸUB" pitchFamily="50" charset="-128"/>
                <a:ea typeface="HGS創英角ｺﾞｼｯｸUB" pitchFamily="50" charset="-128"/>
              </a:rPr>
              <a:t>○○市紙リサイクル研修会</a:t>
            </a:r>
            <a:r>
              <a:rPr lang="ja-JP" altLang="en-US" sz="4800" dirty="0" smtClean="0">
                <a:latin typeface="HGS創英角ｺﾞｼｯｸUB" pitchFamily="50" charset="-128"/>
                <a:ea typeface="HGS創英角ｺﾞｼｯｸUB" pitchFamily="50" charset="-128"/>
              </a:rPr>
              <a:t>　　　　</a:t>
            </a:r>
          </a:p>
        </p:txBody>
      </p:sp>
      <p:sp>
        <p:nvSpPr>
          <p:cNvPr id="11267" name="サブタイトル 2"/>
          <p:cNvSpPr>
            <a:spLocks noGrp="1"/>
          </p:cNvSpPr>
          <p:nvPr>
            <p:ph type="subTitle" idx="1"/>
          </p:nvPr>
        </p:nvSpPr>
        <p:spPr>
          <a:xfrm>
            <a:off x="1116013" y="4508500"/>
            <a:ext cx="7559675" cy="1512888"/>
          </a:xfrm>
        </p:spPr>
        <p:txBody>
          <a:bodyPr>
            <a:normAutofit fontScale="85000" lnSpcReduction="10000"/>
          </a:bodyPr>
          <a:lstStyle/>
          <a:p>
            <a:pPr marL="63500" algn="l" eaLnBrk="1" hangingPunct="1">
              <a:defRPr/>
            </a:pPr>
            <a:r>
              <a:rPr lang="ja-JP" altLang="en-US" sz="2800" b="1" dirty="0" smtClean="0">
                <a:solidFill>
                  <a:schemeClr val="tx1"/>
                </a:solidFill>
                <a:latin typeface="HGS明朝B" pitchFamily="18" charset="-128"/>
                <a:ea typeface="HGS明朝B" pitchFamily="18" charset="-128"/>
              </a:rPr>
              <a:t>公益財団法人古紙再生促進センター派遣講師</a:t>
            </a:r>
            <a:endParaRPr lang="en-US" altLang="ja-JP" sz="2800" b="1" dirty="0" smtClean="0">
              <a:solidFill>
                <a:schemeClr val="tx1"/>
              </a:solidFill>
              <a:latin typeface="HGS明朝B" pitchFamily="18" charset="-128"/>
              <a:ea typeface="HGS明朝B" pitchFamily="18" charset="-128"/>
            </a:endParaRPr>
          </a:p>
          <a:p>
            <a:pPr marL="63500" algn="l" eaLnBrk="1" hangingPunct="1">
              <a:buFont typeface="Wingdings" pitchFamily="2" charset="2"/>
              <a:buNone/>
              <a:defRPr/>
            </a:pPr>
            <a:r>
              <a:rPr lang="ja-JP" altLang="en-US" sz="2800" b="1" dirty="0" smtClean="0">
                <a:solidFill>
                  <a:schemeClr val="tx1"/>
                </a:solidFill>
                <a:latin typeface="HGS明朝B" pitchFamily="18" charset="-128"/>
                <a:ea typeface="HGS明朝B" pitchFamily="18" charset="-128"/>
              </a:rPr>
              <a:t>　   講師の氏名（○○○○株式会社 常務取締役）</a:t>
            </a:r>
            <a:endParaRPr lang="en-US" altLang="ja-JP" sz="2800" b="1" dirty="0" smtClean="0">
              <a:solidFill>
                <a:schemeClr val="tx1"/>
              </a:solidFill>
              <a:latin typeface="HGS明朝B" pitchFamily="18" charset="-128"/>
              <a:ea typeface="HGS明朝B" pitchFamily="18" charset="-128"/>
            </a:endParaRPr>
          </a:p>
          <a:p>
            <a:pPr marL="63500" algn="l" eaLnBrk="1" hangingPunct="1">
              <a:buFont typeface="Wingdings" pitchFamily="2" charset="2"/>
              <a:buNone/>
              <a:defRPr/>
            </a:pPr>
            <a:r>
              <a:rPr lang="ja-JP" altLang="en-US" sz="2800" b="1" dirty="0" smtClean="0">
                <a:solidFill>
                  <a:schemeClr val="tx1"/>
                </a:solidFill>
                <a:latin typeface="HGS明朝B" pitchFamily="18" charset="-128"/>
                <a:ea typeface="HGS明朝B" pitchFamily="18" charset="-128"/>
              </a:rPr>
              <a:t>　　　　　　</a:t>
            </a:r>
            <a:endParaRPr lang="en-US" altLang="ja-JP" sz="2800" b="1" dirty="0" smtClean="0">
              <a:solidFill>
                <a:schemeClr val="tx1"/>
              </a:solidFill>
              <a:latin typeface="HGS明朝B" pitchFamily="18" charset="-128"/>
              <a:ea typeface="HGS明朝B" pitchFamily="18" charset="-128"/>
            </a:endParaRPr>
          </a:p>
        </p:txBody>
      </p:sp>
      <p:sp>
        <p:nvSpPr>
          <p:cNvPr id="3" name="テキスト ボックス 2"/>
          <p:cNvSpPr txBox="1"/>
          <p:nvPr/>
        </p:nvSpPr>
        <p:spPr>
          <a:xfrm>
            <a:off x="1763688" y="1916832"/>
            <a:ext cx="5904656" cy="830997"/>
          </a:xfrm>
          <a:prstGeom prst="rect">
            <a:avLst/>
          </a:prstGeom>
          <a:noFill/>
          <a:ln>
            <a:noFill/>
          </a:ln>
        </p:spPr>
        <p:txBody>
          <a:bodyPr>
            <a:spAutoFit/>
          </a:bodyPr>
          <a:lstStyle/>
          <a:p>
            <a:pPr>
              <a:defRPr/>
            </a:pPr>
            <a:r>
              <a:rPr lang="ja-JP" altLang="en-US" sz="4800" b="1" dirty="0">
                <a:ln w="12700">
                  <a:solidFill>
                    <a:sysClr val="windowText" lastClr="000000"/>
                  </a:solidFill>
                  <a:prstDash val="solid"/>
                </a:ln>
                <a:solidFill>
                  <a:srgbClr val="000000"/>
                </a:solidFill>
                <a:latin typeface="ＭＳ Ｐ明朝" panose="02020600040205080304" pitchFamily="18" charset="-128"/>
                <a:ea typeface="ＭＳ Ｐ明朝" panose="02020600040205080304" pitchFamily="18" charset="-128"/>
              </a:rPr>
              <a:t>紙リサイクルのすすめ</a:t>
            </a:r>
          </a:p>
        </p:txBody>
      </p:sp>
      <p:sp>
        <p:nvSpPr>
          <p:cNvPr id="5" name="テキスト ボックス 1"/>
          <p:cNvSpPr txBox="1">
            <a:spLocks noChangeArrowheads="1"/>
          </p:cNvSpPr>
          <p:nvPr/>
        </p:nvSpPr>
        <p:spPr bwMode="auto">
          <a:xfrm>
            <a:off x="8675688" y="6381750"/>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a:solidFill>
                  <a:schemeClr val="tx1"/>
                </a:solidFill>
                <a:latin typeface="Arial" charset="0"/>
                <a:ea typeface="ＭＳ Ｐゴシック" pitchFamily="50" charset="-128"/>
              </a:rPr>
              <a:t>１</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コンテンツ プレースホルダ 2"/>
          <p:cNvSpPr>
            <a:spLocks noGrp="1"/>
          </p:cNvSpPr>
          <p:nvPr>
            <p:ph idx="1"/>
          </p:nvPr>
        </p:nvSpPr>
        <p:spPr>
          <a:xfrm>
            <a:off x="4618038" y="1522413"/>
            <a:ext cx="3409950" cy="827087"/>
          </a:xfrm>
        </p:spPr>
        <p:txBody>
          <a:bodyPr/>
          <a:lstStyle/>
          <a:p>
            <a:pPr eaLnBrk="1" hangingPunct="1">
              <a:buFont typeface="Wingdings" pitchFamily="2" charset="2"/>
              <a:buNone/>
            </a:pPr>
            <a:r>
              <a:rPr lang="ja-JP" altLang="en-US" sz="3600" smtClean="0">
                <a:solidFill>
                  <a:schemeClr val="tx1"/>
                </a:solidFill>
                <a:latin typeface="HGP創英角ﾎﾟｯﾌﾟ体" pitchFamily="50" charset="-128"/>
                <a:ea typeface="HGP創英角ﾎﾟｯﾌﾟ体" pitchFamily="50" charset="-128"/>
              </a:rPr>
              <a:t>新聞紙</a:t>
            </a:r>
            <a:endParaRPr lang="en-US" altLang="ja-JP" sz="3600" smtClean="0">
              <a:solidFill>
                <a:schemeClr val="tx1"/>
              </a:solidFill>
              <a:latin typeface="HGP創英角ﾎﾟｯﾌﾟ体" pitchFamily="50" charset="-128"/>
              <a:ea typeface="HGP創英角ﾎﾟｯﾌﾟ体" pitchFamily="50" charset="-128"/>
            </a:endParaRPr>
          </a:p>
          <a:p>
            <a:pPr eaLnBrk="1" hangingPunct="1">
              <a:buFont typeface="Wingdings" pitchFamily="2" charset="2"/>
              <a:buNone/>
            </a:pPr>
            <a:r>
              <a:rPr lang="ja-JP" altLang="en-US" sz="4000" smtClean="0">
                <a:latin typeface="HGP創英角ﾎﾟｯﾌﾟ体" pitchFamily="50" charset="-128"/>
                <a:ea typeface="HGP創英角ﾎﾟｯﾌﾟ体" pitchFamily="50" charset="-128"/>
              </a:rPr>
              <a:t>　　</a:t>
            </a:r>
            <a:r>
              <a:rPr lang="ja-JP" altLang="en-US" sz="3600" smtClean="0"/>
              <a:t>　</a:t>
            </a:r>
            <a:endParaRPr lang="en-US" altLang="ja-JP" sz="3600" smtClean="0">
              <a:latin typeface="HGP創英角ﾎﾟｯﾌﾟ体" pitchFamily="50" charset="-128"/>
              <a:ea typeface="HGP創英角ﾎﾟｯﾌﾟ体" pitchFamily="50" charset="-128"/>
            </a:endParaRPr>
          </a:p>
          <a:p>
            <a:pPr eaLnBrk="1" hangingPunct="1">
              <a:buFont typeface="Wingdings" pitchFamily="2" charset="2"/>
              <a:buNone/>
            </a:pPr>
            <a:endParaRPr lang="en-US" altLang="ja-JP" smtClean="0"/>
          </a:p>
          <a:p>
            <a:pPr eaLnBrk="1" hangingPunct="1">
              <a:buFont typeface="Wingdings" pitchFamily="2" charset="2"/>
              <a:buNone/>
            </a:pPr>
            <a:endParaRPr lang="ja-JP" altLang="en-US" smtClean="0"/>
          </a:p>
        </p:txBody>
      </p:sp>
      <p:sp>
        <p:nvSpPr>
          <p:cNvPr id="19460" name="タイトル 1"/>
          <p:cNvSpPr>
            <a:spLocks noGrp="1"/>
          </p:cNvSpPr>
          <p:nvPr>
            <p:ph type="title"/>
          </p:nvPr>
        </p:nvSpPr>
        <p:spPr>
          <a:xfrm>
            <a:off x="684213" y="692150"/>
            <a:ext cx="7704137" cy="792163"/>
          </a:xfrm>
        </p:spPr>
        <p:txBody>
          <a:bodyPr/>
          <a:lstStyle/>
          <a:p>
            <a:pPr eaLnBrk="1" hangingPunct="1"/>
            <a:r>
              <a:rPr lang="ja-JP" altLang="en-US" sz="3600" dirty="0" smtClean="0">
                <a:solidFill>
                  <a:schemeClr val="tx1"/>
                </a:solidFill>
                <a:latin typeface="HGS創英角ｺﾞｼｯｸUB" pitchFamily="50" charset="-128"/>
                <a:ea typeface="HGS創英角ｺﾞｼｯｸUB" pitchFamily="50" charset="-128"/>
              </a:rPr>
              <a:t>○○市における古紙分別区分</a:t>
            </a:r>
          </a:p>
        </p:txBody>
      </p:sp>
      <p:pic>
        <p:nvPicPr>
          <p:cNvPr id="1946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636838"/>
            <a:ext cx="19589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descr="C:\Documents and Settings\hamano\My Documents\My Pictures\CIMG2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36838"/>
            <a:ext cx="1943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descr="C:\Documents and Settings\hamano\My Documents\My Pictures\CIMG2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2619375"/>
            <a:ext cx="18716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C:\Documents and Settings\hamano\My Documents\My Pictures\組成分析調査\北本市\CIMG19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2636838"/>
            <a:ext cx="19367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テキスト ボックス 10"/>
          <p:cNvSpPr txBox="1">
            <a:spLocks noChangeArrowheads="1"/>
          </p:cNvSpPr>
          <p:nvPr/>
        </p:nvSpPr>
        <p:spPr bwMode="auto">
          <a:xfrm>
            <a:off x="323850" y="1641475"/>
            <a:ext cx="2160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3600">
                <a:solidFill>
                  <a:schemeClr val="tx1"/>
                </a:solidFill>
                <a:latin typeface="HGS創英角ﾎﾟｯﾌﾟ体" pitchFamily="50" charset="-128"/>
                <a:ea typeface="HGS創英角ﾎﾟｯﾌﾟ体" pitchFamily="50" charset="-128"/>
              </a:rPr>
              <a:t>段ボール</a:t>
            </a:r>
          </a:p>
        </p:txBody>
      </p:sp>
      <p:sp>
        <p:nvSpPr>
          <p:cNvPr id="19466" name="テキスト ボックス 11"/>
          <p:cNvSpPr txBox="1">
            <a:spLocks noChangeArrowheads="1"/>
          </p:cNvSpPr>
          <p:nvPr/>
        </p:nvSpPr>
        <p:spPr bwMode="auto">
          <a:xfrm>
            <a:off x="6372225" y="1533525"/>
            <a:ext cx="28432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3200">
                <a:solidFill>
                  <a:schemeClr val="tx1"/>
                </a:solidFill>
                <a:latin typeface="HGS創英角ﾎﾟｯﾌﾟ体" pitchFamily="50" charset="-128"/>
                <a:ea typeface="HGS創英角ﾎﾟｯﾌﾟ体" pitchFamily="50" charset="-128"/>
              </a:rPr>
              <a:t>飲料用パック</a:t>
            </a:r>
            <a:r>
              <a:rPr lang="ja-JP" altLang="en-US" sz="2200">
                <a:solidFill>
                  <a:schemeClr val="tx1"/>
                </a:solidFill>
                <a:latin typeface="HGS創英角ﾎﾟｯﾌﾟ体" pitchFamily="50" charset="-128"/>
                <a:ea typeface="HGS創英角ﾎﾟｯﾌﾟ体" pitchFamily="50" charset="-128"/>
              </a:rPr>
              <a:t>（内側の白いもの）</a:t>
            </a:r>
          </a:p>
        </p:txBody>
      </p:sp>
      <p:sp>
        <p:nvSpPr>
          <p:cNvPr id="19467" name="テキスト ボックス 12"/>
          <p:cNvSpPr txBox="1">
            <a:spLocks noChangeArrowheads="1"/>
          </p:cNvSpPr>
          <p:nvPr/>
        </p:nvSpPr>
        <p:spPr bwMode="auto">
          <a:xfrm>
            <a:off x="2870200" y="1641475"/>
            <a:ext cx="1414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4000">
                <a:solidFill>
                  <a:schemeClr val="tx1"/>
                </a:solidFill>
                <a:latin typeface="HGP創英角ﾎﾟｯﾌﾟ体" pitchFamily="50" charset="-128"/>
                <a:ea typeface="HGP創英角ﾎﾟｯﾌﾟ体" pitchFamily="50" charset="-128"/>
              </a:rPr>
              <a:t>雑誌　　　　</a:t>
            </a:r>
            <a:endParaRPr lang="ja-JP" altLang="en-US" sz="4000">
              <a:solidFill>
                <a:schemeClr val="tx1"/>
              </a:solidFill>
              <a:latin typeface="Arial" charset="0"/>
              <a:ea typeface="ＭＳ Ｐゴシック" pitchFamily="50" charset="-128"/>
            </a:endParaRPr>
          </a:p>
        </p:txBody>
      </p:sp>
      <p:sp>
        <p:nvSpPr>
          <p:cNvPr id="19468" name="テキスト ボックス 2"/>
          <p:cNvSpPr txBox="1">
            <a:spLocks noChangeArrowheads="1"/>
          </p:cNvSpPr>
          <p:nvPr/>
        </p:nvSpPr>
        <p:spPr bwMode="auto">
          <a:xfrm>
            <a:off x="8604250" y="626745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ＭＳ Ｐゴシック" pitchFamily="50" charset="-128"/>
                <a:ea typeface="ＭＳ Ｐゴシック" pitchFamily="50" charset="-128"/>
              </a:rPr>
              <a:t>７</a:t>
            </a:r>
            <a:endParaRPr lang="ja-JP" altLang="en-US" sz="1800" dirty="0">
              <a:solidFill>
                <a:schemeClr val="tx1"/>
              </a:solidFill>
              <a:latin typeface="ＭＳ Ｐゴシック" pitchFamily="50" charset="-128"/>
              <a:ea typeface="ＭＳ Ｐゴシック" pitchFamily="50" charset="-128"/>
            </a:endParaRPr>
          </a:p>
        </p:txBody>
      </p:sp>
      <p:sp>
        <p:nvSpPr>
          <p:cNvPr id="19469" name="コンテンツ プレースホルダ 2"/>
          <p:cNvSpPr txBox="1">
            <a:spLocks/>
          </p:cNvSpPr>
          <p:nvPr/>
        </p:nvSpPr>
        <p:spPr bwMode="auto">
          <a:xfrm>
            <a:off x="4356100" y="1846263"/>
            <a:ext cx="25923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Wingdings" pitchFamily="2" charset="2"/>
              <a:buNone/>
            </a:pPr>
            <a:r>
              <a:rPr lang="ja-JP" altLang="en-US" sz="2200">
                <a:solidFill>
                  <a:schemeClr val="tx1"/>
                </a:solidFill>
                <a:latin typeface="HGP創英角ﾎﾟｯﾌﾟ体" pitchFamily="50" charset="-128"/>
                <a:ea typeface="HGP創英角ﾎﾟｯﾌﾟ体" pitchFamily="50" charset="-128"/>
              </a:rPr>
              <a:t>（チラシ含む）</a:t>
            </a:r>
            <a:r>
              <a:rPr lang="ja-JP" altLang="en-US" sz="4000"/>
              <a:t>　</a:t>
            </a:r>
            <a:r>
              <a:rPr lang="ja-JP" altLang="en-US" sz="4000">
                <a:latin typeface="HGP創英角ﾎﾟｯﾌﾟ体" pitchFamily="50" charset="-128"/>
                <a:ea typeface="HGP創英角ﾎﾟｯﾌﾟ体" pitchFamily="50" charset="-128"/>
              </a:rPr>
              <a:t>　　</a:t>
            </a:r>
            <a:r>
              <a:rPr lang="ja-JP" altLang="en-US" sz="3600"/>
              <a:t>　</a:t>
            </a:r>
            <a:endParaRPr lang="en-US" altLang="ja-JP" sz="3600">
              <a:latin typeface="HGP創英角ﾎﾟｯﾌﾟ体" pitchFamily="50" charset="-128"/>
              <a:ea typeface="HGP創英角ﾎﾟｯﾌﾟ体" pitchFamily="50" charset="-128"/>
            </a:endParaRPr>
          </a:p>
          <a:p>
            <a:pPr eaLnBrk="1" hangingPunct="1">
              <a:buFont typeface="Wingdings" pitchFamily="2" charset="2"/>
              <a:buNone/>
            </a:pPr>
            <a:endParaRPr lang="en-US" altLang="ja-JP"/>
          </a:p>
          <a:p>
            <a:pPr eaLnBrk="1" hangingPunct="1">
              <a:buFont typeface="Wingdings" pitchFamily="2" charset="2"/>
              <a:buNone/>
            </a:pPr>
            <a:endParaRPr lang="ja-JP" altLang="en-US"/>
          </a:p>
        </p:txBody>
      </p:sp>
      <p:sp>
        <p:nvSpPr>
          <p:cNvPr id="19" name="右矢印 18"/>
          <p:cNvSpPr/>
          <p:nvPr/>
        </p:nvSpPr>
        <p:spPr>
          <a:xfrm rot="5400000">
            <a:off x="827088" y="4400550"/>
            <a:ext cx="719137" cy="3603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0" name="右矢印 19"/>
          <p:cNvSpPr/>
          <p:nvPr/>
        </p:nvSpPr>
        <p:spPr>
          <a:xfrm rot="5400000">
            <a:off x="5148263" y="4400550"/>
            <a:ext cx="719137" cy="3603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1" name="右矢印 20"/>
          <p:cNvSpPr/>
          <p:nvPr/>
        </p:nvSpPr>
        <p:spPr>
          <a:xfrm rot="5400000">
            <a:off x="2879725" y="4400551"/>
            <a:ext cx="719137" cy="3603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2" name="右矢印 21"/>
          <p:cNvSpPr/>
          <p:nvPr/>
        </p:nvSpPr>
        <p:spPr>
          <a:xfrm rot="5400000">
            <a:off x="7254875" y="4402138"/>
            <a:ext cx="719138" cy="3603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pic>
        <p:nvPicPr>
          <p:cNvPr id="19474" name="Picture 17" descr="クリックすると新しいウィンドウで開きま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463" y="5205413"/>
            <a:ext cx="1487487"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9" descr="クリックすると新しいウィンドウで開きます"/>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2063" y="5230813"/>
            <a:ext cx="171291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1" descr="クリックすると新しいウィンドウで開きます"/>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6938" y="5137150"/>
            <a:ext cx="109696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23" descr="http://msp.c.yimg.jp/yjimage?q=sOEmo84XyLEzROF3pUV05f2if4Z1bXx5.4arGq8FvO0wHvp_Hd_RDSL1LRt4XJ5J.J6CwaRCYCkQvbWPJC1NO0IBJxRL708g7S_tbklMF0gKxU6VvNbd9lQVxsw39DHd&amp;sig=12rl46igo&amp;x=170&amp;y=1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00" y="5229225"/>
            <a:ext cx="1619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右矢印 24"/>
          <p:cNvSpPr/>
          <p:nvPr/>
        </p:nvSpPr>
        <p:spPr>
          <a:xfrm rot="7616773">
            <a:off x="2038350" y="4368801"/>
            <a:ext cx="719137" cy="3603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6" name="右矢印 25"/>
          <p:cNvSpPr/>
          <p:nvPr/>
        </p:nvSpPr>
        <p:spPr>
          <a:xfrm rot="3209552">
            <a:off x="4110038" y="4402137"/>
            <a:ext cx="719138" cy="3603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7" name="右矢印 26"/>
          <p:cNvSpPr/>
          <p:nvPr/>
        </p:nvSpPr>
        <p:spPr>
          <a:xfrm rot="7522661">
            <a:off x="3960813" y="4400550"/>
            <a:ext cx="719137" cy="3603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 2"/>
          <p:cNvSpPr>
            <a:spLocks noGrp="1"/>
          </p:cNvSpPr>
          <p:nvPr>
            <p:ph idx="1"/>
          </p:nvPr>
        </p:nvSpPr>
        <p:spPr>
          <a:xfrm>
            <a:off x="468313" y="2492375"/>
            <a:ext cx="8675687" cy="3600450"/>
          </a:xfrm>
        </p:spPr>
        <p:txBody>
          <a:bodyPr/>
          <a:lstStyle/>
          <a:p>
            <a:pPr eaLnBrk="1" hangingPunct="1">
              <a:buFont typeface="Georgia" pitchFamily="18" charset="0"/>
              <a:buNone/>
            </a:pPr>
            <a:r>
              <a:rPr lang="ja-JP" altLang="en-US" sz="4800" dirty="0" smtClean="0">
                <a:latin typeface="HGP創英角ﾎﾟｯﾌﾟ体" pitchFamily="50" charset="-128"/>
                <a:ea typeface="HGP創英角ﾎﾟｯﾌﾟ体" pitchFamily="50" charset="-128"/>
              </a:rPr>
              <a:t>生産される紙の種類によって</a:t>
            </a:r>
            <a:endParaRPr lang="en-US" altLang="ja-JP" sz="4800" dirty="0" smtClean="0">
              <a:latin typeface="HGP創英角ﾎﾟｯﾌﾟ体" pitchFamily="50" charset="-128"/>
              <a:ea typeface="HGP創英角ﾎﾟｯﾌﾟ体" pitchFamily="50" charset="-128"/>
            </a:endParaRPr>
          </a:p>
          <a:p>
            <a:pPr eaLnBrk="1" hangingPunct="1">
              <a:buFont typeface="Georgia" pitchFamily="18" charset="0"/>
              <a:buNone/>
            </a:pPr>
            <a:r>
              <a:rPr lang="ja-JP" altLang="en-US" sz="4800" dirty="0" smtClean="0">
                <a:latin typeface="HGP創英角ﾎﾟｯﾌﾟ体" pitchFamily="50" charset="-128"/>
                <a:ea typeface="HGP創英角ﾎﾟｯﾌﾟ体" pitchFamily="50" charset="-128"/>
              </a:rPr>
              <a:t>原料の種類や品質が異なるため。</a:t>
            </a:r>
            <a:endParaRPr lang="en-US" altLang="ja-JP" sz="4800" dirty="0" smtClean="0">
              <a:latin typeface="HGP創英角ﾎﾟｯﾌﾟ体" pitchFamily="50" charset="-128"/>
              <a:ea typeface="HGP創英角ﾎﾟｯﾌﾟ体" pitchFamily="50" charset="-128"/>
            </a:endParaRPr>
          </a:p>
        </p:txBody>
      </p:sp>
      <p:sp>
        <p:nvSpPr>
          <p:cNvPr id="18436" name="テキスト ボックス 3"/>
          <p:cNvSpPr txBox="1">
            <a:spLocks noChangeArrowheads="1"/>
          </p:cNvSpPr>
          <p:nvPr/>
        </p:nvSpPr>
        <p:spPr bwMode="auto">
          <a:xfrm>
            <a:off x="1116013" y="1557338"/>
            <a:ext cx="7272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3600">
                <a:solidFill>
                  <a:schemeClr val="tx1"/>
                </a:solidFill>
                <a:latin typeface="HGS創英角ﾎﾟｯﾌﾟ体" pitchFamily="50" charset="-128"/>
                <a:ea typeface="HGS創英角ﾎﾟｯﾌﾟ体" pitchFamily="50" charset="-128"/>
              </a:rPr>
              <a:t>古紙を種類ごとに分別するのは、</a:t>
            </a:r>
          </a:p>
        </p:txBody>
      </p:sp>
      <p:sp>
        <p:nvSpPr>
          <p:cNvPr id="18437" name="テキスト ボックス 1"/>
          <p:cNvSpPr txBox="1">
            <a:spLocks noChangeArrowheads="1"/>
          </p:cNvSpPr>
          <p:nvPr/>
        </p:nvSpPr>
        <p:spPr bwMode="auto">
          <a:xfrm>
            <a:off x="8388350" y="6092825"/>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８</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00563" y="1196975"/>
            <a:ext cx="1295400" cy="2016125"/>
          </a:xfrm>
          <a:noFill/>
        </p:spPr>
      </p:pic>
      <p:sp>
        <p:nvSpPr>
          <p:cNvPr id="21508" name="タイトル 1"/>
          <p:cNvSpPr>
            <a:spLocks noGrp="1"/>
          </p:cNvSpPr>
          <p:nvPr>
            <p:ph type="title"/>
          </p:nvPr>
        </p:nvSpPr>
        <p:spPr>
          <a:xfrm>
            <a:off x="827088" y="476250"/>
            <a:ext cx="3386137" cy="863600"/>
          </a:xfrm>
        </p:spPr>
        <p:txBody>
          <a:bodyPr/>
          <a:lstStyle/>
          <a:p>
            <a:pPr eaLnBrk="1" hangingPunct="1"/>
            <a:r>
              <a:rPr lang="ja-JP" altLang="en-US" sz="3600" smtClean="0">
                <a:solidFill>
                  <a:schemeClr val="tx1"/>
                </a:solidFill>
                <a:latin typeface="HGS創英角ｺﾞｼｯｸUB" pitchFamily="50" charset="-128"/>
                <a:ea typeface="HGS創英角ｺﾞｼｯｸUB" pitchFamily="50" charset="-128"/>
              </a:rPr>
              <a:t>紙の再生工程</a:t>
            </a:r>
          </a:p>
        </p:txBody>
      </p:sp>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3" y="4460875"/>
            <a:ext cx="187325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341438"/>
            <a:ext cx="18002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1557338"/>
            <a:ext cx="14414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425" y="4241800"/>
            <a:ext cx="158432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正方形/長方形 11"/>
          <p:cNvSpPr>
            <a:spLocks noChangeArrowheads="1"/>
          </p:cNvSpPr>
          <p:nvPr/>
        </p:nvSpPr>
        <p:spPr bwMode="auto">
          <a:xfrm>
            <a:off x="395288" y="3284538"/>
            <a:ext cx="2681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HGS創英角ｺﾞｼｯｸUB" pitchFamily="50" charset="-128"/>
                <a:ea typeface="HGS創英角ｺﾞｼｯｸUB" pitchFamily="50" charset="-128"/>
              </a:rPr>
              <a:t>①</a:t>
            </a:r>
            <a:r>
              <a:rPr lang="ja-JP" altLang="en-US" sz="1800">
                <a:solidFill>
                  <a:schemeClr val="tx1"/>
                </a:solidFill>
                <a:latin typeface="HGS創英角ｺﾞｼｯｸUB" pitchFamily="50" charset="-128"/>
                <a:ea typeface="HGS創英角ｺﾞｼｯｸUB" pitchFamily="50" charset="-128"/>
              </a:rPr>
              <a:t>離解（りかい）</a:t>
            </a:r>
            <a:endParaRPr lang="en-US" altLang="ja-JP" sz="18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古紙をミキサーで繊維状にほぐします</a:t>
            </a:r>
            <a:endParaRPr lang="en-US" altLang="ja-JP" sz="1800">
              <a:solidFill>
                <a:schemeClr val="tx1"/>
              </a:solidFill>
              <a:latin typeface="HGS創英角ｺﾞｼｯｸUB" pitchFamily="50" charset="-128"/>
              <a:ea typeface="HGS創英角ｺﾞｼｯｸUB" pitchFamily="50" charset="-128"/>
            </a:endParaRPr>
          </a:p>
        </p:txBody>
      </p:sp>
      <p:sp>
        <p:nvSpPr>
          <p:cNvPr id="21514" name="正方形/長方形 12"/>
          <p:cNvSpPr>
            <a:spLocks noChangeArrowheads="1"/>
          </p:cNvSpPr>
          <p:nvPr/>
        </p:nvSpPr>
        <p:spPr bwMode="auto">
          <a:xfrm>
            <a:off x="3635375" y="3284538"/>
            <a:ext cx="5257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②除塵（じょじん）</a:t>
            </a:r>
            <a:endParaRPr lang="en-US" altLang="ja-JP" sz="18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1600">
                <a:solidFill>
                  <a:schemeClr val="tx1"/>
                </a:solidFill>
                <a:latin typeface="HGS創英角ｺﾞｼｯｸUB" pitchFamily="50" charset="-128"/>
                <a:ea typeface="HGS創英角ｺﾞｼｯｸUB" pitchFamily="50" charset="-128"/>
              </a:rPr>
              <a:t>重量異物</a:t>
            </a:r>
            <a:r>
              <a:rPr lang="en-US" altLang="ja-JP" sz="1600">
                <a:solidFill>
                  <a:schemeClr val="tx1"/>
                </a:solidFill>
                <a:latin typeface="HGS創英角ｺﾞｼｯｸUB" pitchFamily="50" charset="-128"/>
                <a:ea typeface="HGS創英角ｺﾞｼｯｸUB" pitchFamily="50" charset="-128"/>
              </a:rPr>
              <a:t>(</a:t>
            </a:r>
            <a:r>
              <a:rPr lang="ja-JP" altLang="en-US" sz="1600">
                <a:solidFill>
                  <a:schemeClr val="tx1"/>
                </a:solidFill>
                <a:latin typeface="HGS創英角ｺﾞｼｯｸUB" pitchFamily="50" charset="-128"/>
                <a:ea typeface="HGS創英角ｺﾞｼｯｸUB" pitchFamily="50" charset="-128"/>
              </a:rPr>
              <a:t>金属など）を遠心力で取り除いたり、丸穴やスリットの隙間を使って異物を取り除いたりします</a:t>
            </a:r>
            <a:endParaRPr lang="en-US" altLang="ja-JP" sz="1600">
              <a:solidFill>
                <a:schemeClr val="tx1"/>
              </a:solidFill>
              <a:latin typeface="HGS創英角ｺﾞｼｯｸUB" pitchFamily="50" charset="-128"/>
              <a:ea typeface="HGS創英角ｺﾞｼｯｸUB" pitchFamily="50" charset="-128"/>
            </a:endParaRPr>
          </a:p>
        </p:txBody>
      </p:sp>
      <p:sp>
        <p:nvSpPr>
          <p:cNvPr id="21515" name="正方形/長方形 15"/>
          <p:cNvSpPr>
            <a:spLocks noChangeArrowheads="1"/>
          </p:cNvSpPr>
          <p:nvPr/>
        </p:nvSpPr>
        <p:spPr bwMode="auto">
          <a:xfrm>
            <a:off x="862013" y="5943600"/>
            <a:ext cx="353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④漂白</a:t>
            </a:r>
            <a:endParaRPr lang="en-US" altLang="ja-JP" sz="18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パルプ繊維の漂白を行います</a:t>
            </a:r>
            <a:endParaRPr lang="en-US" altLang="ja-JP" sz="1800">
              <a:solidFill>
                <a:schemeClr val="tx1"/>
              </a:solidFill>
              <a:latin typeface="HGS創英角ｺﾞｼｯｸUB" pitchFamily="50" charset="-128"/>
              <a:ea typeface="HGS創英角ｺﾞｼｯｸUB" pitchFamily="50" charset="-128"/>
            </a:endParaRPr>
          </a:p>
        </p:txBody>
      </p:sp>
      <p:sp>
        <p:nvSpPr>
          <p:cNvPr id="21516" name="正方形/長方形 14"/>
          <p:cNvSpPr>
            <a:spLocks noChangeArrowheads="1"/>
          </p:cNvSpPr>
          <p:nvPr/>
        </p:nvSpPr>
        <p:spPr bwMode="auto">
          <a:xfrm>
            <a:off x="5219700" y="5805488"/>
            <a:ext cx="32400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③脱インキ</a:t>
            </a:r>
            <a:endParaRPr lang="en-US" altLang="ja-JP" sz="18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インクを吹き込んだ泡に付着させて取り除きます</a:t>
            </a:r>
            <a:endParaRPr lang="en-US" altLang="ja-JP" sz="1800">
              <a:solidFill>
                <a:schemeClr val="tx1"/>
              </a:solidFill>
              <a:latin typeface="HGS創英角ｺﾞｼｯｸUB" pitchFamily="50" charset="-128"/>
              <a:ea typeface="HGS創英角ｺﾞｼｯｸUB" pitchFamily="50" charset="-128"/>
            </a:endParaRPr>
          </a:p>
        </p:txBody>
      </p:sp>
      <p:sp>
        <p:nvSpPr>
          <p:cNvPr id="14" name="右矢印 13"/>
          <p:cNvSpPr/>
          <p:nvPr/>
        </p:nvSpPr>
        <p:spPr>
          <a:xfrm>
            <a:off x="2916238" y="2420938"/>
            <a:ext cx="719137" cy="3603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17" name="右矢印 16"/>
          <p:cNvSpPr/>
          <p:nvPr/>
        </p:nvSpPr>
        <p:spPr>
          <a:xfrm rot="7809309">
            <a:off x="6660356" y="4496595"/>
            <a:ext cx="720725" cy="3603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18" name="右矢印 17"/>
          <p:cNvSpPr/>
          <p:nvPr/>
        </p:nvSpPr>
        <p:spPr>
          <a:xfrm rot="10800000">
            <a:off x="3275013" y="5013325"/>
            <a:ext cx="719137" cy="3603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1520" name="テキスト ボックス 1"/>
          <p:cNvSpPr txBox="1">
            <a:spLocks noChangeArrowheads="1"/>
          </p:cNvSpPr>
          <p:nvPr/>
        </p:nvSpPr>
        <p:spPr bwMode="auto">
          <a:xfrm>
            <a:off x="8459788" y="6483350"/>
            <a:ext cx="68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a:solidFill>
                  <a:schemeClr val="tx1"/>
                </a:solidFill>
                <a:latin typeface="Arial" charset="0"/>
                <a:ea typeface="ＭＳ Ｐゴシック" pitchFamily="50" charset="-128"/>
              </a:rPr>
              <a:t>９</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p:cNvSpPr txBox="1">
            <a:spLocks noChangeArrowheads="1"/>
          </p:cNvSpPr>
          <p:nvPr/>
        </p:nvSpPr>
        <p:spPr bwMode="auto">
          <a:xfrm>
            <a:off x="107950" y="1773238"/>
            <a:ext cx="1871663" cy="36988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HGS創英角ｺﾞｼｯｸUB" pitchFamily="50" charset="-128"/>
                <a:ea typeface="HGS創英角ｺﾞｼｯｸUB" pitchFamily="50" charset="-128"/>
              </a:rPr>
              <a:t>ワイヤーパート</a:t>
            </a:r>
          </a:p>
        </p:txBody>
      </p:sp>
      <p:sp>
        <p:nvSpPr>
          <p:cNvPr id="22531" name="Text Box 9"/>
          <p:cNvSpPr txBox="1">
            <a:spLocks noChangeArrowheads="1"/>
          </p:cNvSpPr>
          <p:nvPr/>
        </p:nvSpPr>
        <p:spPr bwMode="auto">
          <a:xfrm>
            <a:off x="2555875" y="1763713"/>
            <a:ext cx="1584325" cy="36988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HGS創英角ｺﾞｼｯｸUB" pitchFamily="50" charset="-128"/>
                <a:ea typeface="HGS創英角ｺﾞｼｯｸUB" pitchFamily="50" charset="-128"/>
              </a:rPr>
              <a:t>プレスパート</a:t>
            </a:r>
          </a:p>
        </p:txBody>
      </p:sp>
      <p:sp>
        <p:nvSpPr>
          <p:cNvPr id="22532" name="Text Box 10"/>
          <p:cNvSpPr txBox="1">
            <a:spLocks noChangeArrowheads="1"/>
          </p:cNvSpPr>
          <p:nvPr/>
        </p:nvSpPr>
        <p:spPr bwMode="auto">
          <a:xfrm>
            <a:off x="4716463" y="1773238"/>
            <a:ext cx="2159000" cy="36988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HGS創英角ｺﾞｼｯｸUB" pitchFamily="50" charset="-128"/>
                <a:ea typeface="HGS創英角ｺﾞｼｯｸUB" pitchFamily="50" charset="-128"/>
              </a:rPr>
              <a:t>ドライヤーパート</a:t>
            </a:r>
          </a:p>
        </p:txBody>
      </p:sp>
      <p:sp>
        <p:nvSpPr>
          <p:cNvPr id="22533" name="Text Box 5"/>
          <p:cNvSpPr txBox="1">
            <a:spLocks noChangeArrowheads="1"/>
          </p:cNvSpPr>
          <p:nvPr/>
        </p:nvSpPr>
        <p:spPr bwMode="auto">
          <a:xfrm>
            <a:off x="7380288" y="1773238"/>
            <a:ext cx="1655762" cy="3683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HGS創英角ｺﾞｼｯｸUB" pitchFamily="50" charset="-128"/>
                <a:ea typeface="HGS創英角ｺﾞｼｯｸUB" pitchFamily="50" charset="-128"/>
              </a:rPr>
              <a:t>リールパート</a:t>
            </a: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36838"/>
            <a:ext cx="2057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636838"/>
            <a:ext cx="2057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p:cNvPicPr>
            <a:picLocks noChangeAspect="1" noChangeArrowheads="1"/>
          </p:cNvPicPr>
          <p:nvPr/>
        </p:nvPicPr>
        <p:blipFill>
          <a:blip r:embed="rId5">
            <a:extLst>
              <a:ext uri="{28A0092B-C50C-407E-A947-70E740481C1C}">
                <a14:useLocalDpi xmlns:a14="http://schemas.microsoft.com/office/drawing/2010/main" val="0"/>
              </a:ext>
            </a:extLst>
          </a:blip>
          <a:srcRect l="6299" t="7558"/>
          <a:stretch>
            <a:fillRect/>
          </a:stretch>
        </p:blipFill>
        <p:spPr bwMode="auto">
          <a:xfrm>
            <a:off x="4894263" y="2708275"/>
            <a:ext cx="1981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075" y="2781300"/>
            <a:ext cx="19589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5"/>
          <p:cNvSpPr txBox="1">
            <a:spLocks noChangeArrowheads="1"/>
          </p:cNvSpPr>
          <p:nvPr/>
        </p:nvSpPr>
        <p:spPr bwMode="auto">
          <a:xfrm>
            <a:off x="323850" y="4797425"/>
            <a:ext cx="2087563" cy="923925"/>
          </a:xfrm>
          <a:prstGeom prst="rect">
            <a:avLst/>
          </a:prstGeom>
          <a:solidFill>
            <a:srgbClr val="FFFFFF"/>
          </a:solidFill>
          <a:ln w="9525">
            <a:solidFill>
              <a:schemeClr val="tx1"/>
            </a:solidFill>
            <a:miter lim="800000"/>
            <a:headEnd/>
            <a:tailEnd/>
          </a:ln>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Times New Roman" pitchFamily="18" charset="0"/>
                <a:ea typeface="ＭＳ ゴシック" pitchFamily="49" charset="-128"/>
              </a:rPr>
              <a:t>液状のパルプをワイヤーの上で同じ厚さに広げる</a:t>
            </a:r>
          </a:p>
        </p:txBody>
      </p:sp>
      <p:sp>
        <p:nvSpPr>
          <p:cNvPr id="22539" name="Text Box 6"/>
          <p:cNvSpPr txBox="1">
            <a:spLocks noChangeArrowheads="1"/>
          </p:cNvSpPr>
          <p:nvPr/>
        </p:nvSpPr>
        <p:spPr bwMode="auto">
          <a:xfrm>
            <a:off x="2760663" y="4797425"/>
            <a:ext cx="1811337" cy="923925"/>
          </a:xfrm>
          <a:prstGeom prst="rect">
            <a:avLst/>
          </a:prstGeom>
          <a:solidFill>
            <a:srgbClr val="FFFFFF"/>
          </a:solidFill>
          <a:ln w="9525">
            <a:solidFill>
              <a:schemeClr val="tx1"/>
            </a:solidFill>
            <a:miter lim="800000"/>
            <a:headEnd/>
            <a:tailEnd/>
          </a:ln>
        </p:spPr>
        <p:txBody>
          <a:bodyPr wrap="none">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Times New Roman" pitchFamily="18" charset="0"/>
                <a:ea typeface="ＭＳ ゴシック" pitchFamily="49" charset="-128"/>
              </a:rPr>
              <a:t>上下のローラー</a:t>
            </a:r>
            <a:endParaRPr lang="en-US" altLang="ja-JP" sz="1800" b="1">
              <a:solidFill>
                <a:schemeClr val="tx1"/>
              </a:solidFill>
              <a:latin typeface="Times New Roman" pitchFamily="18" charset="0"/>
              <a:ea typeface="ＭＳ ゴシック" pitchFamily="49" charset="-128"/>
            </a:endParaRPr>
          </a:p>
          <a:p>
            <a:pPr eaLnBrk="1" hangingPunct="1">
              <a:spcBef>
                <a:spcPct val="0"/>
              </a:spcBef>
              <a:buClrTx/>
              <a:buSzTx/>
              <a:buFontTx/>
              <a:buNone/>
            </a:pPr>
            <a:r>
              <a:rPr lang="ja-JP" altLang="en-US" sz="1800" b="1">
                <a:solidFill>
                  <a:schemeClr val="tx1"/>
                </a:solidFill>
                <a:latin typeface="Times New Roman" pitchFamily="18" charset="0"/>
                <a:ea typeface="ＭＳ ゴシック" pitchFamily="49" charset="-128"/>
              </a:rPr>
              <a:t>でプレスして、</a:t>
            </a:r>
            <a:endParaRPr lang="en-US" altLang="ja-JP" sz="1800" b="1">
              <a:solidFill>
                <a:schemeClr val="tx1"/>
              </a:solidFill>
              <a:latin typeface="Times New Roman" pitchFamily="18" charset="0"/>
              <a:ea typeface="ＭＳ ゴシック" pitchFamily="49" charset="-128"/>
            </a:endParaRPr>
          </a:p>
          <a:p>
            <a:pPr eaLnBrk="1" hangingPunct="1">
              <a:spcBef>
                <a:spcPct val="0"/>
              </a:spcBef>
              <a:buClrTx/>
              <a:buSzTx/>
              <a:buFontTx/>
              <a:buNone/>
            </a:pPr>
            <a:r>
              <a:rPr lang="ja-JP" altLang="en-US" sz="1800" b="1">
                <a:solidFill>
                  <a:schemeClr val="tx1"/>
                </a:solidFill>
                <a:latin typeface="Times New Roman" pitchFamily="18" charset="0"/>
                <a:ea typeface="ＭＳ ゴシック" pitchFamily="49" charset="-128"/>
              </a:rPr>
              <a:t>水分を搾り取る</a:t>
            </a:r>
          </a:p>
        </p:txBody>
      </p:sp>
      <p:sp>
        <p:nvSpPr>
          <p:cNvPr id="22540" name="Text Box 22"/>
          <p:cNvSpPr txBox="1">
            <a:spLocks noChangeArrowheads="1"/>
          </p:cNvSpPr>
          <p:nvPr/>
        </p:nvSpPr>
        <p:spPr bwMode="auto">
          <a:xfrm>
            <a:off x="5003800" y="4797425"/>
            <a:ext cx="1871663" cy="922338"/>
          </a:xfrm>
          <a:prstGeom prst="rect">
            <a:avLst/>
          </a:prstGeom>
          <a:solidFill>
            <a:srgbClr val="FFFFFF"/>
          </a:solidFill>
          <a:ln w="9525">
            <a:solidFill>
              <a:schemeClr val="tx1"/>
            </a:solidFill>
            <a:miter lim="800000"/>
            <a:headEnd/>
            <a:tailEnd/>
          </a:ln>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Times New Roman" pitchFamily="18" charset="0"/>
                <a:ea typeface="ＭＳ ゴシック" pitchFamily="49" charset="-128"/>
              </a:rPr>
              <a:t>熱を加えて乾燥させ、さらに水分を取る</a:t>
            </a:r>
          </a:p>
        </p:txBody>
      </p:sp>
      <p:sp>
        <p:nvSpPr>
          <p:cNvPr id="22541" name="Rectangle 2"/>
          <p:cNvSpPr>
            <a:spLocks noChangeArrowheads="1"/>
          </p:cNvSpPr>
          <p:nvPr/>
        </p:nvSpPr>
        <p:spPr bwMode="auto">
          <a:xfrm>
            <a:off x="7308850" y="4868863"/>
            <a:ext cx="1577975" cy="646112"/>
          </a:xfrm>
          <a:prstGeom prst="rect">
            <a:avLst/>
          </a:prstGeom>
          <a:solidFill>
            <a:srgbClr val="FFFFFF"/>
          </a:solidFill>
          <a:ln w="9525">
            <a:solidFill>
              <a:schemeClr val="tx1"/>
            </a:solidFill>
            <a:miter lim="800000"/>
            <a:headEnd/>
            <a:tailEnd/>
          </a:ln>
        </p:spPr>
        <p:txBody>
          <a:bodyPr wrap="none">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b="1">
                <a:solidFill>
                  <a:schemeClr val="tx1"/>
                </a:solidFill>
                <a:latin typeface="Times New Roman" pitchFamily="18" charset="0"/>
                <a:ea typeface="ＭＳ ゴシック" pitchFamily="49" charset="-128"/>
              </a:rPr>
              <a:t>仕上がった紙</a:t>
            </a:r>
            <a:endParaRPr lang="en-US" altLang="ja-JP" sz="1800" b="1">
              <a:solidFill>
                <a:schemeClr val="tx1"/>
              </a:solidFill>
              <a:latin typeface="Times New Roman" pitchFamily="18" charset="0"/>
              <a:ea typeface="ＭＳ ゴシック" pitchFamily="49" charset="-128"/>
            </a:endParaRPr>
          </a:p>
          <a:p>
            <a:pPr eaLnBrk="1" hangingPunct="1">
              <a:spcBef>
                <a:spcPct val="0"/>
              </a:spcBef>
              <a:buClrTx/>
              <a:buSzTx/>
              <a:buFontTx/>
              <a:buNone/>
            </a:pPr>
            <a:r>
              <a:rPr lang="ja-JP" altLang="en-US" sz="1800" b="1">
                <a:solidFill>
                  <a:schemeClr val="tx1"/>
                </a:solidFill>
                <a:latin typeface="Times New Roman" pitchFamily="18" charset="0"/>
                <a:ea typeface="ＭＳ ゴシック" pitchFamily="49" charset="-128"/>
              </a:rPr>
              <a:t>を巻き取る  </a:t>
            </a:r>
          </a:p>
        </p:txBody>
      </p:sp>
      <p:sp>
        <p:nvSpPr>
          <p:cNvPr id="22542" name="テキスト ボックス 16"/>
          <p:cNvSpPr txBox="1">
            <a:spLocks noChangeArrowheads="1"/>
          </p:cNvSpPr>
          <p:nvPr/>
        </p:nvSpPr>
        <p:spPr bwMode="auto">
          <a:xfrm>
            <a:off x="468313" y="1052513"/>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2000">
                <a:solidFill>
                  <a:schemeClr val="tx1"/>
                </a:solidFill>
                <a:latin typeface="HGS創英角ｺﾞｼｯｸUB" pitchFamily="50" charset="-128"/>
                <a:ea typeface="HGS創英角ｺﾞｼｯｸUB" pitchFamily="50" charset="-128"/>
              </a:rPr>
              <a:t>⑤抄紙（しょうし）工程</a:t>
            </a:r>
          </a:p>
        </p:txBody>
      </p:sp>
      <p:sp>
        <p:nvSpPr>
          <p:cNvPr id="18" name="右矢印 17"/>
          <p:cNvSpPr/>
          <p:nvPr/>
        </p:nvSpPr>
        <p:spPr>
          <a:xfrm>
            <a:off x="2124075" y="1773238"/>
            <a:ext cx="360363" cy="36036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右矢印 18"/>
          <p:cNvSpPr/>
          <p:nvPr/>
        </p:nvSpPr>
        <p:spPr>
          <a:xfrm>
            <a:off x="4284663" y="1773238"/>
            <a:ext cx="358775" cy="36036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右矢印 19"/>
          <p:cNvSpPr/>
          <p:nvPr/>
        </p:nvSpPr>
        <p:spPr>
          <a:xfrm>
            <a:off x="6948488" y="1773238"/>
            <a:ext cx="360362" cy="36036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47" name="テキスト ボックス 1"/>
          <p:cNvSpPr txBox="1">
            <a:spLocks noChangeArrowheads="1"/>
          </p:cNvSpPr>
          <p:nvPr/>
        </p:nvSpPr>
        <p:spPr bwMode="auto">
          <a:xfrm>
            <a:off x="8316913" y="6237288"/>
            <a:ext cx="719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１０</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タイトル 6"/>
          <p:cNvSpPr>
            <a:spLocks noGrp="1"/>
          </p:cNvSpPr>
          <p:nvPr>
            <p:ph type="title" idx="4294967295"/>
          </p:nvPr>
        </p:nvSpPr>
        <p:spPr>
          <a:xfrm>
            <a:off x="0" y="1412875"/>
            <a:ext cx="8604250" cy="1008063"/>
          </a:xfrm>
        </p:spPr>
        <p:txBody>
          <a:bodyPr rtlCol="0">
            <a:normAutofit fontScale="90000"/>
          </a:bodyPr>
          <a:lstStyle/>
          <a:p>
            <a:pPr eaLnBrk="1" fontAlgn="auto" hangingPunct="1">
              <a:spcAft>
                <a:spcPts val="0"/>
              </a:spcAft>
              <a:defRPr/>
            </a:pP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ja-JP" altLang="en-US" dirty="0" smtClean="0"/>
              <a:t>　</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lang="ja-JP" altLang="en-US" dirty="0" smtClean="0"/>
          </a:p>
        </p:txBody>
      </p:sp>
      <p:sp>
        <p:nvSpPr>
          <p:cNvPr id="40967" name="正方形/長方形 6"/>
          <p:cNvSpPr>
            <a:spLocks noChangeArrowheads="1"/>
          </p:cNvSpPr>
          <p:nvPr/>
        </p:nvSpPr>
        <p:spPr bwMode="auto">
          <a:xfrm>
            <a:off x="1042988" y="765175"/>
            <a:ext cx="6265862" cy="1570038"/>
          </a:xfrm>
          <a:prstGeom prst="rect">
            <a:avLst/>
          </a:prstGeom>
          <a:noFill/>
          <a:ln w="9525">
            <a:noFill/>
            <a:miter lim="800000"/>
            <a:headEnd/>
            <a:tailEnd/>
          </a:ln>
        </p:spPr>
        <p:txBody>
          <a:bodyPr>
            <a:spAutoFit/>
          </a:bodyPr>
          <a:lstStyle/>
          <a:p>
            <a:pPr>
              <a:defRPr/>
            </a:pPr>
            <a:r>
              <a:rPr lang="ja-JP" altLang="en-US" sz="3200" b="1" dirty="0" smtClean="0">
                <a:effectLst>
                  <a:outerShdw blurRad="38100" dist="38100" dir="2700000" algn="tl">
                    <a:srgbClr val="000000"/>
                  </a:outerShdw>
                </a:effectLst>
                <a:ea typeface="ＭＳ Ｐゴシック" charset="-128"/>
              </a:rPr>
              <a:t>○○○市</a:t>
            </a:r>
            <a:r>
              <a:rPr lang="ja-JP" altLang="en-US" sz="3200" b="1" dirty="0">
                <a:effectLst>
                  <a:outerShdw blurRad="38100" dist="38100" dir="2700000" algn="tl">
                    <a:srgbClr val="000000"/>
                  </a:outerShdw>
                </a:effectLst>
                <a:ea typeface="ＭＳ Ｐゴシック" charset="-128"/>
              </a:rPr>
              <a:t>では、家庭で不要となった以下の古紙を雑誌といっしょに集めています。</a:t>
            </a:r>
          </a:p>
        </p:txBody>
      </p:sp>
      <p:sp>
        <p:nvSpPr>
          <p:cNvPr id="20484" name="Rectangle 9"/>
          <p:cNvSpPr>
            <a:spLocks noChangeArrowheads="1"/>
          </p:cNvSpPr>
          <p:nvPr/>
        </p:nvSpPr>
        <p:spPr bwMode="auto">
          <a:xfrm>
            <a:off x="1258888" y="3500438"/>
            <a:ext cx="2089150"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endParaRPr lang="ja-JP" altLang="en-US" sz="1800">
              <a:solidFill>
                <a:schemeClr val="tx1"/>
              </a:solidFill>
              <a:latin typeface="Arial" charset="0"/>
              <a:ea typeface="ＭＳ Ｐゴシック" pitchFamily="50" charset="-128"/>
            </a:endParaRPr>
          </a:p>
        </p:txBody>
      </p:sp>
      <p:pic>
        <p:nvPicPr>
          <p:cNvPr id="20485" name="Picture 14" descr="kamibukuro01"/>
          <p:cNvPicPr>
            <a:picLocks noChangeAspect="1" noChangeArrowheads="1"/>
          </p:cNvPicPr>
          <p:nvPr/>
        </p:nvPicPr>
        <p:blipFill>
          <a:blip r:embed="rId2">
            <a:extLst>
              <a:ext uri="{28A0092B-C50C-407E-A947-70E740481C1C}">
                <a14:useLocalDpi xmlns:a14="http://schemas.microsoft.com/office/drawing/2010/main" val="0"/>
              </a:ext>
            </a:extLst>
          </a:blip>
          <a:srcRect l="10638"/>
          <a:stretch>
            <a:fillRect/>
          </a:stretch>
        </p:blipFill>
        <p:spPr bwMode="auto">
          <a:xfrm>
            <a:off x="7729538" y="2205038"/>
            <a:ext cx="10541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6" descr="kasihako01"/>
          <p:cNvPicPr>
            <a:picLocks noChangeAspect="1" noChangeArrowheads="1"/>
          </p:cNvPicPr>
          <p:nvPr/>
        </p:nvPicPr>
        <p:blipFill>
          <a:blip r:embed="rId3">
            <a:extLst>
              <a:ext uri="{28A0092B-C50C-407E-A947-70E740481C1C}">
                <a14:useLocalDpi xmlns:a14="http://schemas.microsoft.com/office/drawing/2010/main" val="0"/>
              </a:ext>
            </a:extLst>
          </a:blip>
          <a:srcRect t="26643" b="14789"/>
          <a:stretch>
            <a:fillRect/>
          </a:stretch>
        </p:blipFill>
        <p:spPr bwMode="auto">
          <a:xfrm>
            <a:off x="6869113" y="3654425"/>
            <a:ext cx="10874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7"/>
          <p:cNvSpPr txBox="1">
            <a:spLocks noChangeArrowheads="1"/>
          </p:cNvSpPr>
          <p:nvPr/>
        </p:nvSpPr>
        <p:spPr bwMode="auto">
          <a:xfrm>
            <a:off x="757238" y="2374900"/>
            <a:ext cx="5832475" cy="1738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50000"/>
              </a:spcBef>
              <a:buClrTx/>
              <a:buSzTx/>
              <a:buFontTx/>
              <a:buNone/>
            </a:pPr>
            <a:r>
              <a:rPr lang="ja-JP" altLang="en-US" sz="2000" dirty="0">
                <a:solidFill>
                  <a:srgbClr val="FF0000"/>
                </a:solidFill>
                <a:latin typeface="Arial" charset="0"/>
                <a:ea typeface="ＭＳ Ｐゴシック" pitchFamily="50" charset="-128"/>
              </a:rPr>
              <a:t>◎</a:t>
            </a:r>
            <a:r>
              <a:rPr lang="ja-JP" altLang="en-US" sz="2000" dirty="0">
                <a:solidFill>
                  <a:schemeClr val="tx1"/>
                </a:solidFill>
                <a:latin typeface="Arial" charset="0"/>
                <a:ea typeface="ＭＳ Ｐゴシック" pitchFamily="50" charset="-128"/>
              </a:rPr>
              <a:t>ノート、週刊誌、月刊誌、書籍、パンフレットなど　</a:t>
            </a:r>
            <a:r>
              <a:rPr lang="ja-JP" altLang="en-US" sz="2000" dirty="0">
                <a:solidFill>
                  <a:srgbClr val="FF0000"/>
                </a:solidFill>
                <a:latin typeface="Arial" charset="0"/>
                <a:ea typeface="ＭＳ Ｐゴシック" pitchFamily="50" charset="-128"/>
              </a:rPr>
              <a:t>◎</a:t>
            </a:r>
            <a:r>
              <a:rPr lang="ja-JP" altLang="en-US" sz="2000" dirty="0">
                <a:solidFill>
                  <a:schemeClr val="tx1"/>
                </a:solidFill>
                <a:latin typeface="Arial" charset="0"/>
                <a:ea typeface="ＭＳ Ｐゴシック" pitchFamily="50" charset="-128"/>
              </a:rPr>
              <a:t>ボール紙（食料品の紙箱や日用品の紙箱）</a:t>
            </a:r>
            <a:br>
              <a:rPr lang="ja-JP" altLang="en-US" sz="2000" dirty="0">
                <a:solidFill>
                  <a:schemeClr val="tx1"/>
                </a:solidFill>
                <a:latin typeface="Arial" charset="0"/>
                <a:ea typeface="ＭＳ Ｐゴシック" pitchFamily="50" charset="-128"/>
              </a:rPr>
            </a:br>
            <a:r>
              <a:rPr lang="ja-JP" altLang="en-US" sz="2000" dirty="0">
                <a:solidFill>
                  <a:srgbClr val="FF0000"/>
                </a:solidFill>
                <a:latin typeface="Arial" charset="0"/>
                <a:ea typeface="ＭＳ Ｐゴシック" pitchFamily="50" charset="-128"/>
              </a:rPr>
              <a:t>◎</a:t>
            </a:r>
            <a:r>
              <a:rPr lang="ja-JP" altLang="en-US" sz="2000" dirty="0">
                <a:solidFill>
                  <a:schemeClr val="tx1"/>
                </a:solidFill>
                <a:latin typeface="Arial" charset="0"/>
                <a:ea typeface="ＭＳ Ｐゴシック" pitchFamily="50" charset="-128"/>
              </a:rPr>
              <a:t>紙袋･包装紙</a:t>
            </a:r>
            <a:br>
              <a:rPr lang="ja-JP" altLang="en-US" sz="2000" dirty="0">
                <a:solidFill>
                  <a:schemeClr val="tx1"/>
                </a:solidFill>
                <a:latin typeface="Arial" charset="0"/>
                <a:ea typeface="ＭＳ Ｐゴシック" pitchFamily="50" charset="-128"/>
              </a:rPr>
            </a:br>
            <a:r>
              <a:rPr lang="ja-JP" altLang="en-US" sz="2000" dirty="0">
                <a:solidFill>
                  <a:srgbClr val="FF0000"/>
                </a:solidFill>
                <a:latin typeface="Arial" charset="0"/>
                <a:ea typeface="ＭＳ Ｐゴシック" pitchFamily="50" charset="-128"/>
              </a:rPr>
              <a:t>◎</a:t>
            </a:r>
            <a:r>
              <a:rPr lang="ja-JP" altLang="en-US" sz="2000" dirty="0">
                <a:solidFill>
                  <a:schemeClr val="tx1"/>
                </a:solidFill>
                <a:latin typeface="Arial" charset="0"/>
                <a:ea typeface="ＭＳ Ｐゴシック" pitchFamily="50" charset="-128"/>
              </a:rPr>
              <a:t>封筒</a:t>
            </a:r>
            <a:endParaRPr lang="en-US" altLang="ja-JP" sz="2000" dirty="0">
              <a:solidFill>
                <a:schemeClr val="tx1"/>
              </a:solidFill>
              <a:latin typeface="Arial" charset="0"/>
              <a:ea typeface="ＭＳ Ｐゴシック" pitchFamily="50" charset="-128"/>
            </a:endParaRPr>
          </a:p>
          <a:p>
            <a:pPr eaLnBrk="1" hangingPunct="1">
              <a:spcBef>
                <a:spcPct val="50000"/>
              </a:spcBef>
              <a:buClrTx/>
              <a:buSzTx/>
              <a:buFontTx/>
              <a:buNone/>
            </a:pPr>
            <a:endParaRPr lang="ja-JP" altLang="en-US" sz="1800" dirty="0">
              <a:solidFill>
                <a:schemeClr val="tx1"/>
              </a:solidFill>
              <a:latin typeface="Arial" charset="0"/>
              <a:ea typeface="ＭＳ Ｐゴシック" pitchFamily="50" charset="-128"/>
            </a:endParaRPr>
          </a:p>
        </p:txBody>
      </p:sp>
      <p:sp>
        <p:nvSpPr>
          <p:cNvPr id="20488" name="テキスト ボックス 1"/>
          <p:cNvSpPr txBox="1">
            <a:spLocks noChangeArrowheads="1"/>
          </p:cNvSpPr>
          <p:nvPr/>
        </p:nvSpPr>
        <p:spPr bwMode="auto">
          <a:xfrm>
            <a:off x="8604250" y="6245225"/>
            <a:ext cx="648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１１</a:t>
            </a:r>
            <a:endParaRPr lang="ja-JP" altLang="en-US" sz="1800" dirty="0">
              <a:solidFill>
                <a:schemeClr val="tx1"/>
              </a:solidFill>
              <a:latin typeface="Arial" charset="0"/>
              <a:ea typeface="ＭＳ Ｐゴシック" pitchFamily="50" charset="-128"/>
            </a:endParaRPr>
          </a:p>
        </p:txBody>
      </p:sp>
      <p:pic>
        <p:nvPicPr>
          <p:cNvPr id="20489" name="図 5" descr="雑がみ、ひも.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4846638"/>
            <a:ext cx="16891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762592" y="4284075"/>
            <a:ext cx="5291575" cy="1754326"/>
          </a:xfrm>
          <a:prstGeom prst="rect">
            <a:avLst/>
          </a:prstGeom>
          <a:solidFill>
            <a:srgbClr val="FFFFFF"/>
          </a:solidFill>
          <a:ln>
            <a:solidFill>
              <a:schemeClr val="bg1"/>
            </a:solidFill>
          </a:ln>
          <a:effectLst>
            <a:glow rad="101600">
              <a:schemeClr val="accent3">
                <a:satMod val="175000"/>
                <a:alpha val="40000"/>
              </a:schemeClr>
            </a:glow>
          </a:effectLst>
        </p:spPr>
        <p:txBody>
          <a:bodyPr>
            <a:spAutoFit/>
          </a:bodyPr>
          <a:lstStyle/>
          <a:p>
            <a:pPr>
              <a:defRPr/>
            </a:pPr>
            <a:r>
              <a:rPr lang="ja-JP" altLang="en-US" dirty="0">
                <a:ea typeface="ＭＳ Ｐゴシック" charset="-128"/>
              </a:rPr>
              <a:t>雑紙とは：</a:t>
            </a:r>
            <a:endParaRPr lang="en-US" altLang="ja-JP" dirty="0">
              <a:ea typeface="ＭＳ Ｐゴシック" charset="-128"/>
            </a:endParaRPr>
          </a:p>
          <a:p>
            <a:pPr>
              <a:defRPr/>
            </a:pPr>
            <a:r>
              <a:rPr lang="ja-JP" altLang="en-US" dirty="0">
                <a:ea typeface="ＭＳ Ｐゴシック" charset="-128"/>
              </a:rPr>
              <a:t>家庭から排出される古紙のうち、新聞、雑誌、段ボール、飲料用パックのいずれの区分にも入らないものを言います。</a:t>
            </a:r>
            <a:endParaRPr lang="en-US" altLang="ja-JP" dirty="0">
              <a:ea typeface="ＭＳ Ｐゴシック" charset="-128"/>
            </a:endParaRPr>
          </a:p>
          <a:p>
            <a:pPr>
              <a:defRPr/>
            </a:pPr>
            <a:endParaRPr lang="en-US" altLang="ja-JP" dirty="0">
              <a:ea typeface="ＭＳ Ｐゴシック" charset="-128"/>
            </a:endParaRPr>
          </a:p>
          <a:p>
            <a:pPr>
              <a:defRPr/>
            </a:pPr>
            <a:r>
              <a:rPr lang="ja-JP" altLang="en-US" dirty="0">
                <a:ea typeface="ＭＳ Ｐゴシック" charset="-128"/>
              </a:rPr>
              <a:t>（古紙再生促進</a:t>
            </a:r>
            <a:r>
              <a:rPr lang="ja-JP" altLang="en-US" dirty="0" smtClean="0">
                <a:ea typeface="ＭＳ Ｐゴシック" charset="-128"/>
              </a:rPr>
              <a:t>センターより）</a:t>
            </a:r>
            <a:endParaRPr lang="en-US" altLang="ja-JP" dirty="0">
              <a:ea typeface="ＭＳ Ｐゴシック" charset="-128"/>
            </a:endParaRPr>
          </a:p>
        </p:txBody>
      </p:sp>
      <p:pic>
        <p:nvPicPr>
          <p:cNvPr id="20493" name="Picture 15" descr="housousi01"/>
          <p:cNvPicPr>
            <a:picLocks noChangeAspect="1" noChangeArrowheads="1"/>
          </p:cNvPicPr>
          <p:nvPr/>
        </p:nvPicPr>
        <p:blipFill>
          <a:blip r:embed="rId5">
            <a:extLst>
              <a:ext uri="{28A0092B-C50C-407E-A947-70E740481C1C}">
                <a14:useLocalDpi xmlns:a14="http://schemas.microsoft.com/office/drawing/2010/main" val="0"/>
              </a:ext>
            </a:extLst>
          </a:blip>
          <a:srcRect l="16075" r="19621"/>
          <a:stretch>
            <a:fillRect/>
          </a:stretch>
        </p:blipFill>
        <p:spPr bwMode="auto">
          <a:xfrm rot="1734656">
            <a:off x="6586538" y="2341563"/>
            <a:ext cx="75088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403350" y="1196975"/>
            <a:ext cx="593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77800"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spcBef>
                <a:spcPct val="0"/>
              </a:spcBef>
              <a:buClrTx/>
              <a:buSzTx/>
              <a:buFontTx/>
              <a:buNone/>
            </a:pPr>
            <a:r>
              <a:rPr lang="ja-JP" altLang="en-US" b="1">
                <a:solidFill>
                  <a:schemeClr val="tx1"/>
                </a:solidFill>
                <a:latin typeface="HGS創英角ｺﾞｼｯｸUB" pitchFamily="50" charset="-128"/>
                <a:ea typeface="HGS創英角ｺﾞｼｯｸUB" pitchFamily="50" charset="-128"/>
                <a:cs typeface="Times New Roman" pitchFamily="18" charset="0"/>
              </a:rPr>
              <a:t>・昇華転写紙（アイロンプリント紙）</a:t>
            </a:r>
            <a:r>
              <a:rPr lang="ja-JP" altLang="en-US">
                <a:solidFill>
                  <a:schemeClr val="tx1"/>
                </a:solidFill>
                <a:latin typeface="HGS創英角ｺﾞｼｯｸUB" pitchFamily="50" charset="-128"/>
                <a:ea typeface="HGS創英角ｺﾞｼｯｸUB" pitchFamily="50" charset="-128"/>
                <a:cs typeface="Times New Roman" pitchFamily="18" charset="0"/>
              </a:rPr>
              <a:t>　</a:t>
            </a:r>
          </a:p>
        </p:txBody>
      </p:sp>
      <p:pic>
        <p:nvPicPr>
          <p:cNvPr id="25603" name="図 7" descr="C:\Documents and Settings\hamano\My Documents\My Pictures\禁忌品写真\捺染紙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16113"/>
            <a:ext cx="2913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図 1" descr="00_1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4411663"/>
            <a:ext cx="25193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03200" y="3889375"/>
            <a:ext cx="8640763" cy="2308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just"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　昇華性インクという特殊なインクが塗られており、</a:t>
            </a:r>
            <a:endParaRPr lang="en-US" altLang="ja-JP" sz="1800">
              <a:solidFill>
                <a:schemeClr val="tx1"/>
              </a:solidFill>
              <a:latin typeface="HGS創英角ｺﾞｼｯｸUB" pitchFamily="50" charset="-128"/>
              <a:ea typeface="HGS創英角ｺﾞｼｯｸUB" pitchFamily="50" charset="-128"/>
            </a:endParaRPr>
          </a:p>
          <a:p>
            <a:pPr algn="just"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　脱インク工程で除去できず、紙の表面に色付斑点が</a:t>
            </a:r>
          </a:p>
          <a:p>
            <a:pPr algn="just"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　浮き出るというトラブルを起こす。</a:t>
            </a:r>
          </a:p>
          <a:p>
            <a:pPr algn="just" eaLnBrk="1" hangingPunct="1">
              <a:spcBef>
                <a:spcPct val="0"/>
              </a:spcBef>
              <a:buClrTx/>
              <a:buSzTx/>
              <a:buFontTx/>
              <a:buNone/>
            </a:pPr>
            <a:endParaRPr lang="en-US" altLang="ja-JP" sz="1800">
              <a:solidFill>
                <a:schemeClr val="tx1"/>
              </a:solidFill>
              <a:latin typeface="HGS創英角ｺﾞｼｯｸUB" pitchFamily="50" charset="-128"/>
              <a:ea typeface="HGS創英角ｺﾞｼｯｸUB" pitchFamily="50" charset="-128"/>
            </a:endParaRPr>
          </a:p>
          <a:p>
            <a:pPr algn="just"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　・昇華転写紙は絵柄がさかさま</a:t>
            </a:r>
            <a:endParaRPr lang="en-US" altLang="ja-JP" sz="1800">
              <a:solidFill>
                <a:schemeClr val="tx1"/>
              </a:solidFill>
              <a:latin typeface="HGS創英角ｺﾞｼｯｸUB" pitchFamily="50" charset="-128"/>
              <a:ea typeface="HGS創英角ｺﾞｼｯｸUB" pitchFamily="50" charset="-128"/>
            </a:endParaRPr>
          </a:p>
          <a:p>
            <a:pPr algn="just"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　・近年、輸入された商品の靴やかばんの緩衝材として</a:t>
            </a:r>
            <a:endParaRPr lang="en-US" altLang="ja-JP" sz="1800">
              <a:solidFill>
                <a:schemeClr val="tx1"/>
              </a:solidFill>
              <a:latin typeface="HGS創英角ｺﾞｼｯｸUB" pitchFamily="50" charset="-128"/>
              <a:ea typeface="HGS創英角ｺﾞｼｯｸUB" pitchFamily="50" charset="-128"/>
            </a:endParaRPr>
          </a:p>
          <a:p>
            <a:pPr algn="just"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　　使われていることがある</a:t>
            </a:r>
            <a:endParaRPr lang="en-US" altLang="ja-JP" sz="1800">
              <a:solidFill>
                <a:schemeClr val="tx1"/>
              </a:solidFill>
              <a:latin typeface="HGS創英角ｺﾞｼｯｸUB" pitchFamily="50" charset="-128"/>
              <a:ea typeface="HGS創英角ｺﾞｼｯｸUB" pitchFamily="50" charset="-128"/>
            </a:endParaRPr>
          </a:p>
          <a:p>
            <a:pPr algn="just" eaLnBrk="1" hangingPunct="1">
              <a:spcBef>
                <a:spcPct val="0"/>
              </a:spcBef>
              <a:buClrTx/>
              <a:buSzTx/>
              <a:buFontTx/>
              <a:buNone/>
            </a:pPr>
            <a:endParaRPr lang="ja-JP" altLang="en-US" sz="1800">
              <a:solidFill>
                <a:schemeClr val="tx1"/>
              </a:solidFill>
              <a:latin typeface="HGS創英角ｺﾞｼｯｸUB" pitchFamily="50" charset="-128"/>
              <a:ea typeface="HGS創英角ｺﾞｼｯｸUB" pitchFamily="50" charset="-128"/>
            </a:endParaRPr>
          </a:p>
        </p:txBody>
      </p:sp>
      <p:sp>
        <p:nvSpPr>
          <p:cNvPr id="25606" name="テキスト ボックス 7"/>
          <p:cNvSpPr txBox="1">
            <a:spLocks noChangeArrowheads="1"/>
          </p:cNvSpPr>
          <p:nvPr/>
        </p:nvSpPr>
        <p:spPr bwMode="auto">
          <a:xfrm>
            <a:off x="6084888" y="3889375"/>
            <a:ext cx="2232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r>
              <a:rPr lang="ja-JP" altLang="en-US" sz="1400">
                <a:solidFill>
                  <a:schemeClr val="tx1"/>
                </a:solidFill>
                <a:latin typeface="HGS創英角ｺﾞｼｯｸUB" pitchFamily="50" charset="-128"/>
                <a:ea typeface="HGS創英角ｺﾞｼｯｸUB" pitchFamily="50" charset="-128"/>
              </a:rPr>
              <a:t>紙の表面に浮き出た</a:t>
            </a:r>
            <a:endParaRPr lang="en-US" altLang="ja-JP" sz="1400">
              <a:solidFill>
                <a:schemeClr val="tx1"/>
              </a:solidFill>
              <a:latin typeface="HGS創英角ｺﾞｼｯｸUB" pitchFamily="50" charset="-128"/>
              <a:ea typeface="HGS創英角ｺﾞｼｯｸUB" pitchFamily="50" charset="-128"/>
            </a:endParaRPr>
          </a:p>
          <a:p>
            <a:pPr algn="ctr" eaLnBrk="1" hangingPunct="1">
              <a:spcBef>
                <a:spcPct val="0"/>
              </a:spcBef>
              <a:buClrTx/>
              <a:buSzTx/>
              <a:buFontTx/>
              <a:buNone/>
            </a:pPr>
            <a:r>
              <a:rPr lang="ja-JP" altLang="en-US" sz="1400">
                <a:solidFill>
                  <a:schemeClr val="tx1"/>
                </a:solidFill>
                <a:latin typeface="HGS創英角ｺﾞｼｯｸUB" pitchFamily="50" charset="-128"/>
                <a:ea typeface="HGS創英角ｺﾞｼｯｸUB" pitchFamily="50" charset="-128"/>
              </a:rPr>
              <a:t>斑点状のしみ</a:t>
            </a:r>
          </a:p>
        </p:txBody>
      </p:sp>
      <p:pic>
        <p:nvPicPr>
          <p:cNvPr id="2560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854200"/>
            <a:ext cx="26638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テキスト ボックス 10"/>
          <p:cNvSpPr txBox="1">
            <a:spLocks noChangeArrowheads="1"/>
          </p:cNvSpPr>
          <p:nvPr/>
        </p:nvSpPr>
        <p:spPr bwMode="auto">
          <a:xfrm>
            <a:off x="1835150" y="908050"/>
            <a:ext cx="1800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600" b="1">
                <a:solidFill>
                  <a:schemeClr val="tx1"/>
                </a:solidFill>
                <a:latin typeface="Arial" charset="0"/>
                <a:ea typeface="ＭＳ Ｐゴシック" pitchFamily="50" charset="-128"/>
              </a:rPr>
              <a:t>しょうかてんしゃし</a:t>
            </a:r>
          </a:p>
        </p:txBody>
      </p:sp>
      <p:sp>
        <p:nvSpPr>
          <p:cNvPr id="25609" name="テキスト ボックス 1"/>
          <p:cNvSpPr txBox="1">
            <a:spLocks noChangeArrowheads="1"/>
          </p:cNvSpPr>
          <p:nvPr/>
        </p:nvSpPr>
        <p:spPr bwMode="auto">
          <a:xfrm>
            <a:off x="8316913" y="6359525"/>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１２</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192.168.0.251\common\300業務課\320広報宣伝\321紙リサイクル研修会\紙リサイクル研修会\25年度\DSCN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488" y="1862138"/>
            <a:ext cx="36464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テキスト ボックス 1"/>
          <p:cNvSpPr txBox="1">
            <a:spLocks noChangeArrowheads="1"/>
          </p:cNvSpPr>
          <p:nvPr/>
        </p:nvSpPr>
        <p:spPr bwMode="auto">
          <a:xfrm>
            <a:off x="3348038" y="908050"/>
            <a:ext cx="3168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2000">
                <a:solidFill>
                  <a:schemeClr val="tx1"/>
                </a:solidFill>
                <a:latin typeface="HGS創英角ｺﾞｼｯｸUB" pitchFamily="50" charset="-128"/>
                <a:ea typeface="HGS創英角ｺﾞｼｯｸUB" pitchFamily="50" charset="-128"/>
              </a:rPr>
              <a:t>かんねつせいはっぽうし</a:t>
            </a:r>
            <a:endParaRPr lang="en-US" altLang="ja-JP" sz="20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3600">
                <a:solidFill>
                  <a:schemeClr val="tx1"/>
                </a:solidFill>
                <a:latin typeface="HGS創英角ｺﾞｼｯｸUB" pitchFamily="50" charset="-128"/>
                <a:ea typeface="HGS創英角ｺﾞｼｯｸUB" pitchFamily="50" charset="-128"/>
              </a:rPr>
              <a:t>感熱性</a:t>
            </a:r>
            <a:r>
              <a:rPr lang="ja-JP" altLang="en-US" sz="3600" b="1">
                <a:solidFill>
                  <a:schemeClr val="tx1"/>
                </a:solidFill>
                <a:latin typeface="HGS創英角ｺﾞｼｯｸUB" pitchFamily="50" charset="-128"/>
                <a:ea typeface="HGS創英角ｺﾞｼｯｸUB" pitchFamily="50" charset="-128"/>
              </a:rPr>
              <a:t>発泡紙</a:t>
            </a:r>
          </a:p>
        </p:txBody>
      </p:sp>
      <p:sp>
        <p:nvSpPr>
          <p:cNvPr id="26628" name="テキスト ボックス 2"/>
          <p:cNvSpPr txBox="1">
            <a:spLocks noChangeArrowheads="1"/>
          </p:cNvSpPr>
          <p:nvPr/>
        </p:nvSpPr>
        <p:spPr bwMode="auto">
          <a:xfrm>
            <a:off x="2051050" y="4868863"/>
            <a:ext cx="54006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ドライヤー乾燥中の過熱で表面にたくさんの小さな凹凸を生じる。</a:t>
            </a:r>
            <a:endParaRPr lang="en-US" altLang="ja-JP" sz="18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1800">
                <a:solidFill>
                  <a:schemeClr val="tx1"/>
                </a:solidFill>
                <a:latin typeface="HGS創英角ｺﾞｼｯｸUB" pitchFamily="50" charset="-128"/>
                <a:ea typeface="HGS創英角ｺﾞｼｯｸUB" pitchFamily="50" charset="-128"/>
              </a:rPr>
              <a:t>・主に点字加工紙、レストランメニュー、名刺等　　　　　            </a:t>
            </a:r>
            <a:endParaRPr lang="en-US" altLang="ja-JP" sz="18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en-US" altLang="ja-JP" sz="1800">
                <a:solidFill>
                  <a:schemeClr val="tx1"/>
                </a:solidFill>
                <a:latin typeface="HGS創英角ｺﾞｼｯｸUB" pitchFamily="50" charset="-128"/>
                <a:ea typeface="HGS創英角ｺﾞｼｯｸUB" pitchFamily="50" charset="-128"/>
              </a:rPr>
              <a:t>   </a:t>
            </a:r>
            <a:r>
              <a:rPr lang="ja-JP" altLang="en-US" sz="1800">
                <a:solidFill>
                  <a:schemeClr val="tx1"/>
                </a:solidFill>
                <a:latin typeface="HGS創英角ｺﾞｼｯｸUB" pitchFamily="50" charset="-128"/>
                <a:ea typeface="HGS創英角ｺﾞｼｯｸUB" pitchFamily="50" charset="-128"/>
              </a:rPr>
              <a:t>の立体コピー用紙などに使われている。</a:t>
            </a:r>
          </a:p>
        </p:txBody>
      </p:sp>
      <p:sp>
        <p:nvSpPr>
          <p:cNvPr id="26629" name="テキスト ボックス 1"/>
          <p:cNvSpPr txBox="1">
            <a:spLocks noChangeArrowheads="1"/>
          </p:cNvSpPr>
          <p:nvPr/>
        </p:nvSpPr>
        <p:spPr bwMode="auto">
          <a:xfrm>
            <a:off x="8496300" y="6126163"/>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１３</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テキスト ボックス 1"/>
          <p:cNvSpPr txBox="1">
            <a:spLocks noChangeArrowheads="1"/>
          </p:cNvSpPr>
          <p:nvPr/>
        </p:nvSpPr>
        <p:spPr bwMode="auto">
          <a:xfrm>
            <a:off x="2699792" y="908031"/>
            <a:ext cx="4944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2000" dirty="0" smtClean="0">
                <a:solidFill>
                  <a:schemeClr val="tx1"/>
                </a:solidFill>
                <a:latin typeface="HGS創英角ｺﾞｼｯｸUB" pitchFamily="50" charset="-128"/>
                <a:ea typeface="HGS創英角ｺﾞｼｯｸUB" pitchFamily="50" charset="-128"/>
              </a:rPr>
              <a:t>生ごみの付着した紙</a:t>
            </a:r>
            <a:endParaRPr lang="en-US" altLang="ja-JP" sz="2000" dirty="0" smtClean="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3600" b="1" dirty="0" smtClean="0">
                <a:solidFill>
                  <a:schemeClr val="tx1"/>
                </a:solidFill>
                <a:latin typeface="HGS創英角ｺﾞｼｯｸUB" pitchFamily="50" charset="-128"/>
                <a:ea typeface="HGS創英角ｺﾞｼｯｸUB" pitchFamily="50" charset="-128"/>
              </a:rPr>
              <a:t>生ごみの付着した紙</a:t>
            </a:r>
            <a:endParaRPr lang="ja-JP" altLang="en-US" sz="3600" b="1" dirty="0">
              <a:solidFill>
                <a:schemeClr val="tx1"/>
              </a:solidFill>
              <a:latin typeface="HGS創英角ｺﾞｼｯｸUB" pitchFamily="50" charset="-128"/>
              <a:ea typeface="HGS創英角ｺﾞｼｯｸUB" pitchFamily="50" charset="-128"/>
            </a:endParaRPr>
          </a:p>
        </p:txBody>
      </p:sp>
      <p:sp>
        <p:nvSpPr>
          <p:cNvPr id="26628" name="テキスト ボックス 2"/>
          <p:cNvSpPr txBox="1">
            <a:spLocks noChangeArrowheads="1"/>
          </p:cNvSpPr>
          <p:nvPr/>
        </p:nvSpPr>
        <p:spPr bwMode="auto">
          <a:xfrm>
            <a:off x="2051050" y="4868863"/>
            <a:ext cx="5833318"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HGS創英角ｺﾞｼｯｸUB" pitchFamily="50" charset="-128"/>
                <a:ea typeface="HGS創英角ｺﾞｼｯｸUB" pitchFamily="50" charset="-128"/>
              </a:rPr>
              <a:t>パルパーにて取り除くことが難しく、夾雑物として紙に抄き込まれる。</a:t>
            </a:r>
            <a:endParaRPr lang="en-US" altLang="ja-JP" sz="1800" dirty="0" smtClean="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1800" dirty="0" smtClean="0">
                <a:solidFill>
                  <a:schemeClr val="tx1"/>
                </a:solidFill>
                <a:latin typeface="HGS創英角ｺﾞｼｯｸUB" pitchFamily="50" charset="-128"/>
                <a:ea typeface="HGS創英角ｺﾞｼｯｸUB" pitchFamily="50" charset="-128"/>
              </a:rPr>
              <a:t>・動植物性残渣のついた紙で、家庭から排出される。</a:t>
            </a:r>
            <a:endParaRPr lang="ja-JP" altLang="en-US" sz="1800" dirty="0">
              <a:solidFill>
                <a:schemeClr val="tx1"/>
              </a:solidFill>
              <a:latin typeface="HGS創英角ｺﾞｼｯｸUB" pitchFamily="50" charset="-128"/>
              <a:ea typeface="HGS創英角ｺﾞｼｯｸUB" pitchFamily="50" charset="-128"/>
            </a:endParaRPr>
          </a:p>
        </p:txBody>
      </p:sp>
      <p:sp>
        <p:nvSpPr>
          <p:cNvPr id="26629" name="テキスト ボックス 1"/>
          <p:cNvSpPr txBox="1">
            <a:spLocks noChangeArrowheads="1"/>
          </p:cNvSpPr>
          <p:nvPr/>
        </p:nvSpPr>
        <p:spPr bwMode="auto">
          <a:xfrm>
            <a:off x="8496300" y="6126163"/>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１４</a:t>
            </a:r>
            <a:endParaRPr lang="ja-JP" altLang="en-US" sz="1800" dirty="0">
              <a:solidFill>
                <a:schemeClr val="tx1"/>
              </a:solidFill>
              <a:latin typeface="Arial" charset="0"/>
              <a:ea typeface="ＭＳ Ｐゴシック" pitchFamily="50" charset="-128"/>
            </a:endParaRPr>
          </a:p>
        </p:txBody>
      </p:sp>
      <p:pic>
        <p:nvPicPr>
          <p:cNvPr id="81924" name="Picture 4"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989408"/>
            <a:ext cx="3528392" cy="264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5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6"/>
          <p:cNvSpPr txBox="1">
            <a:spLocks noChangeArrowheads="1"/>
          </p:cNvSpPr>
          <p:nvPr/>
        </p:nvSpPr>
        <p:spPr bwMode="auto">
          <a:xfrm>
            <a:off x="2268538" y="1474788"/>
            <a:ext cx="4967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a:solidFill>
                  <a:schemeClr val="tx1"/>
                </a:solidFill>
                <a:latin typeface="HGS創英角ｺﾞｼｯｸUB" pitchFamily="50" charset="-128"/>
                <a:ea typeface="HGS創英角ｺﾞｼｯｸUB" pitchFamily="50" charset="-128"/>
              </a:rPr>
              <a:t>　</a:t>
            </a:r>
            <a:r>
              <a:rPr lang="ja-JP" altLang="en-US" sz="3200">
                <a:solidFill>
                  <a:schemeClr val="tx1"/>
                </a:solidFill>
                <a:latin typeface="HGS創英角ｺﾞｼｯｸUB" pitchFamily="50" charset="-128"/>
                <a:ea typeface="HGS創英角ｺﾞｼｯｸUB" pitchFamily="50" charset="-128"/>
              </a:rPr>
              <a:t>古紙品質トラブル報告</a:t>
            </a:r>
          </a:p>
        </p:txBody>
      </p:sp>
      <p:sp>
        <p:nvSpPr>
          <p:cNvPr id="24579" name="テキスト ボックス 5"/>
          <p:cNvSpPr txBox="1">
            <a:spLocks noChangeArrowheads="1"/>
          </p:cNvSpPr>
          <p:nvPr/>
        </p:nvSpPr>
        <p:spPr bwMode="auto">
          <a:xfrm>
            <a:off x="1127125" y="2852738"/>
            <a:ext cx="6973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b="1">
                <a:solidFill>
                  <a:schemeClr val="tx1"/>
                </a:solidFill>
                <a:latin typeface="HGP創英角ｺﾞｼｯｸUB" pitchFamily="50" charset="-128"/>
                <a:ea typeface="HGP創英角ｺﾞｼｯｸUB" pitchFamily="50" charset="-128"/>
              </a:rPr>
              <a:t>この近年、各地の製紙工場において、回収された古紙の中に、「昇華転写紙」、「感熱性発泡紙」が混入したと思われる品質トラブルが発生し、数十トンもの箱の原紙が製品にならなくなる被害が起きている。</a:t>
            </a:r>
          </a:p>
        </p:txBody>
      </p:sp>
      <p:sp>
        <p:nvSpPr>
          <p:cNvPr id="24580" name="テキスト ボックス 1"/>
          <p:cNvSpPr txBox="1">
            <a:spLocks noChangeArrowheads="1"/>
          </p:cNvSpPr>
          <p:nvPr/>
        </p:nvSpPr>
        <p:spPr bwMode="auto">
          <a:xfrm flipH="1">
            <a:off x="8293100" y="6308725"/>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１５</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コンテンツ プレースホルダー 1"/>
          <p:cNvSpPr>
            <a:spLocks noGrp="1"/>
          </p:cNvSpPr>
          <p:nvPr>
            <p:ph idx="1"/>
          </p:nvPr>
        </p:nvSpPr>
        <p:spPr>
          <a:xfrm>
            <a:off x="871538" y="1412875"/>
            <a:ext cx="7408862" cy="4824413"/>
          </a:xfrm>
        </p:spPr>
        <p:txBody>
          <a:bodyPr/>
          <a:lstStyle/>
          <a:p>
            <a:pPr marL="0" indent="0">
              <a:buFont typeface="Symbol" pitchFamily="18" charset="2"/>
              <a:buNone/>
            </a:pPr>
            <a:r>
              <a:rPr lang="ja-JP" altLang="en-US" dirty="0" smtClean="0">
                <a:latin typeface="HGP創英角ｺﾞｼｯｸUB" pitchFamily="50" charset="-128"/>
                <a:ea typeface="HGP創英角ｺﾞｼｯｸUB" pitchFamily="50" charset="-128"/>
              </a:rPr>
              <a:t>①古紙のリサイクルは　市民のみなさんの協力が必要</a:t>
            </a:r>
            <a:endParaRPr lang="en-US" altLang="ja-JP" dirty="0" smtClean="0">
              <a:latin typeface="HGP創英角ｺﾞｼｯｸUB" pitchFamily="50" charset="-128"/>
              <a:ea typeface="HGP創英角ｺﾞｼｯｸUB" pitchFamily="50" charset="-128"/>
            </a:endParaRPr>
          </a:p>
          <a:p>
            <a:pPr marL="0" indent="0">
              <a:buFont typeface="Symbol" pitchFamily="18" charset="2"/>
              <a:buNone/>
            </a:pPr>
            <a:r>
              <a:rPr lang="ja-JP" altLang="en-US" dirty="0" smtClean="0">
                <a:latin typeface="HGP創英角ｺﾞｼｯｸUB" pitchFamily="50" charset="-128"/>
                <a:ea typeface="HGP創英角ｺﾞｼｯｸUB" pitchFamily="50" charset="-128"/>
              </a:rPr>
              <a:t>　　　　　　　　</a:t>
            </a:r>
            <a:r>
              <a:rPr lang="ja-JP" altLang="en-US" sz="3600" dirty="0" smtClean="0">
                <a:solidFill>
                  <a:srgbClr val="FF0000"/>
                </a:solidFill>
                <a:latin typeface="HGP創英角ｺﾞｼｯｸUB" pitchFamily="50" charset="-128"/>
                <a:ea typeface="HGP創英角ｺﾞｼｯｸUB" pitchFamily="50" charset="-128"/>
              </a:rPr>
              <a:t>心のリサイクル</a:t>
            </a:r>
            <a:endParaRPr lang="en-US" altLang="ja-JP" sz="3600" dirty="0" smtClean="0">
              <a:solidFill>
                <a:srgbClr val="FF0000"/>
              </a:solidFill>
              <a:latin typeface="HGP創英角ｺﾞｼｯｸUB" pitchFamily="50" charset="-128"/>
              <a:ea typeface="HGP創英角ｺﾞｼｯｸUB" pitchFamily="50" charset="-128"/>
            </a:endParaRPr>
          </a:p>
          <a:p>
            <a:pPr marL="0" indent="0">
              <a:buFont typeface="Symbol" pitchFamily="18" charset="2"/>
              <a:buNone/>
            </a:pPr>
            <a:endParaRPr lang="en-US" altLang="ja-JP" dirty="0" smtClean="0">
              <a:latin typeface="HGP創英角ｺﾞｼｯｸUB" pitchFamily="50" charset="-128"/>
              <a:ea typeface="HGP創英角ｺﾞｼｯｸUB" pitchFamily="50" charset="-128"/>
            </a:endParaRPr>
          </a:p>
          <a:p>
            <a:pPr marL="0" indent="0">
              <a:buFont typeface="Symbol" pitchFamily="18" charset="2"/>
              <a:buNone/>
            </a:pPr>
            <a:r>
              <a:rPr lang="ja-JP" altLang="en-US" dirty="0" smtClean="0">
                <a:latin typeface="HGP創英角ｺﾞｼｯｸUB" pitchFamily="50" charset="-128"/>
                <a:ea typeface="HGP創英角ｺﾞｼｯｸUB" pitchFamily="50" charset="-128"/>
              </a:rPr>
              <a:t>②古紙の更なるリサイクルの取り組み</a:t>
            </a:r>
            <a:endParaRPr lang="en-US" altLang="ja-JP" dirty="0" smtClean="0">
              <a:latin typeface="HGP創英角ｺﾞｼｯｸUB" pitchFamily="50" charset="-128"/>
              <a:ea typeface="HGP創英角ｺﾞｼｯｸUB" pitchFamily="50" charset="-128"/>
            </a:endParaRPr>
          </a:p>
          <a:p>
            <a:pPr marL="0" indent="0">
              <a:buFont typeface="Symbol" pitchFamily="18" charset="2"/>
              <a:buNone/>
            </a:pPr>
            <a:r>
              <a:rPr lang="ja-JP" altLang="en-US" dirty="0" smtClean="0">
                <a:latin typeface="HGP創英角ｺﾞｼｯｸUB" pitchFamily="50" charset="-128"/>
                <a:ea typeface="HGP創英角ｺﾞｼｯｸUB" pitchFamily="50" charset="-128"/>
              </a:rPr>
              <a:t>　　　　　　　</a:t>
            </a:r>
            <a:r>
              <a:rPr lang="ja-JP" altLang="en-US" dirty="0" smtClean="0">
                <a:solidFill>
                  <a:srgbClr val="FF0000"/>
                </a:solidFill>
                <a:latin typeface="HGP創英角ｺﾞｼｯｸUB" pitchFamily="50" charset="-128"/>
                <a:ea typeface="HGP創英角ｺﾞｼｯｸUB" pitchFamily="50" charset="-128"/>
              </a:rPr>
              <a:t>　</a:t>
            </a:r>
            <a:r>
              <a:rPr lang="ja-JP" altLang="en-US" sz="3600" dirty="0" smtClean="0">
                <a:solidFill>
                  <a:srgbClr val="FF0000"/>
                </a:solidFill>
                <a:latin typeface="HGP創英角ｺﾞｼｯｸUB" pitchFamily="50" charset="-128"/>
                <a:ea typeface="HGP創英角ｺﾞｼｯｸUB" pitchFamily="50" charset="-128"/>
              </a:rPr>
              <a:t>雑がみの回収</a:t>
            </a:r>
            <a:endParaRPr lang="en-US" altLang="ja-JP" sz="3600" dirty="0" smtClean="0">
              <a:solidFill>
                <a:srgbClr val="FF0000"/>
              </a:solidFill>
              <a:latin typeface="HGP創英角ｺﾞｼｯｸUB" pitchFamily="50" charset="-128"/>
              <a:ea typeface="HGP創英角ｺﾞｼｯｸUB" pitchFamily="50" charset="-128"/>
            </a:endParaRPr>
          </a:p>
          <a:p>
            <a:pPr marL="0" indent="0">
              <a:buFont typeface="Symbol" pitchFamily="18" charset="2"/>
              <a:buNone/>
            </a:pPr>
            <a:endParaRPr lang="en-US" altLang="ja-JP" dirty="0" smtClean="0">
              <a:latin typeface="HGP創英角ｺﾞｼｯｸUB" pitchFamily="50" charset="-128"/>
              <a:ea typeface="HGP創英角ｺﾞｼｯｸUB" pitchFamily="50" charset="-128"/>
            </a:endParaRPr>
          </a:p>
          <a:p>
            <a:pPr marL="0" indent="0">
              <a:buFont typeface="Symbol" pitchFamily="18" charset="2"/>
              <a:buNone/>
            </a:pPr>
            <a:r>
              <a:rPr lang="ja-JP" altLang="en-US" dirty="0" smtClean="0">
                <a:latin typeface="HGP創英角ｺﾞｼｯｸUB" pitchFamily="50" charset="-128"/>
                <a:ea typeface="HGP創英角ｺﾞｼｯｸUB" pitchFamily="50" charset="-128"/>
              </a:rPr>
              <a:t>③古紙のリサイクルでの問題</a:t>
            </a:r>
            <a:endParaRPr lang="en-US" altLang="ja-JP" dirty="0" smtClean="0">
              <a:latin typeface="HGP創英角ｺﾞｼｯｸUB" pitchFamily="50" charset="-128"/>
              <a:ea typeface="HGP創英角ｺﾞｼｯｸUB" pitchFamily="50" charset="-128"/>
            </a:endParaRPr>
          </a:p>
          <a:p>
            <a:pPr marL="0" indent="0">
              <a:buFont typeface="Symbol" pitchFamily="18" charset="2"/>
              <a:buNone/>
            </a:pPr>
            <a:r>
              <a:rPr lang="ja-JP" altLang="en-US" dirty="0" smtClean="0">
                <a:latin typeface="HGP創英角ｺﾞｼｯｸUB" pitchFamily="50" charset="-128"/>
                <a:ea typeface="HGP創英角ｺﾞｼｯｸUB" pitchFamily="50" charset="-128"/>
              </a:rPr>
              <a:t>　　　　　　</a:t>
            </a:r>
            <a:r>
              <a:rPr lang="ja-JP" altLang="en-US" sz="3600" dirty="0" smtClean="0">
                <a:solidFill>
                  <a:srgbClr val="FF0000"/>
                </a:solidFill>
                <a:latin typeface="HGP創英角ｺﾞｼｯｸUB" pitchFamily="50" charset="-128"/>
                <a:ea typeface="HGP創英角ｺﾞｼｯｸUB" pitchFamily="50" charset="-128"/>
              </a:rPr>
              <a:t>生ごみのついた紙・昇華転写紙</a:t>
            </a:r>
            <a:endParaRPr lang="en-US" altLang="ja-JP" sz="3600" dirty="0" smtClean="0">
              <a:solidFill>
                <a:srgbClr val="FF0000"/>
              </a:solidFill>
              <a:latin typeface="HGP創英角ｺﾞｼｯｸUB" pitchFamily="50" charset="-128"/>
              <a:ea typeface="HGP創英角ｺﾞｼｯｸUB" pitchFamily="50" charset="-128"/>
            </a:endParaRPr>
          </a:p>
          <a:p>
            <a:pPr marL="0" indent="0">
              <a:buFont typeface="Symbol" pitchFamily="18" charset="2"/>
              <a:buNone/>
            </a:pPr>
            <a:r>
              <a:rPr lang="ja-JP" altLang="en-US" sz="3600" dirty="0" smtClean="0">
                <a:solidFill>
                  <a:srgbClr val="FF0000"/>
                </a:solidFill>
                <a:latin typeface="HGP創英角ｺﾞｼｯｸUB" pitchFamily="50" charset="-128"/>
                <a:ea typeface="HGP創英角ｺﾞｼｯｸUB" pitchFamily="50" charset="-128"/>
              </a:rPr>
              <a:t>　　　　　　　感熱性発泡紙</a:t>
            </a:r>
          </a:p>
        </p:txBody>
      </p:sp>
      <p:sp>
        <p:nvSpPr>
          <p:cNvPr id="28675" name="タイトル 2"/>
          <p:cNvSpPr>
            <a:spLocks noGrp="1"/>
          </p:cNvSpPr>
          <p:nvPr>
            <p:ph type="title"/>
          </p:nvPr>
        </p:nvSpPr>
        <p:spPr>
          <a:xfrm>
            <a:off x="1116013" y="333375"/>
            <a:ext cx="6634162" cy="1252538"/>
          </a:xfrm>
        </p:spPr>
        <p:txBody>
          <a:bodyPr/>
          <a:lstStyle/>
          <a:p>
            <a:r>
              <a:rPr lang="ja-JP" altLang="en-US" smtClean="0">
                <a:solidFill>
                  <a:schemeClr val="tx1"/>
                </a:solidFill>
                <a:latin typeface="HGP創英角ｺﾞｼｯｸUB" pitchFamily="50" charset="-128"/>
                <a:ea typeface="HGP創英角ｺﾞｼｯｸUB" pitchFamily="50" charset="-128"/>
              </a:rPr>
              <a:t>まとめ</a:t>
            </a:r>
          </a:p>
        </p:txBody>
      </p:sp>
      <p:sp>
        <p:nvSpPr>
          <p:cNvPr id="5" name="右矢印 4"/>
          <p:cNvSpPr/>
          <p:nvPr/>
        </p:nvSpPr>
        <p:spPr>
          <a:xfrm>
            <a:off x="1331913" y="2058988"/>
            <a:ext cx="760412" cy="64611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右矢印 7"/>
          <p:cNvSpPr/>
          <p:nvPr/>
        </p:nvSpPr>
        <p:spPr>
          <a:xfrm>
            <a:off x="1331913" y="5084763"/>
            <a:ext cx="760412" cy="647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a:off x="1350963" y="3500438"/>
            <a:ext cx="760412" cy="6477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1"/>
          <p:cNvSpPr txBox="1">
            <a:spLocks noChangeArrowheads="1"/>
          </p:cNvSpPr>
          <p:nvPr/>
        </p:nvSpPr>
        <p:spPr bwMode="auto">
          <a:xfrm>
            <a:off x="8675688" y="6381750"/>
            <a:ext cx="720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１６</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タイトル 1"/>
          <p:cNvSpPr>
            <a:spLocks noGrp="1"/>
          </p:cNvSpPr>
          <p:nvPr>
            <p:ph type="title"/>
          </p:nvPr>
        </p:nvSpPr>
        <p:spPr>
          <a:xfrm>
            <a:off x="0" y="549275"/>
            <a:ext cx="7812088" cy="2136775"/>
          </a:xfrm>
        </p:spPr>
        <p:txBody>
          <a:bodyPr/>
          <a:lstStyle/>
          <a:p>
            <a:pPr eaLnBrk="1" hangingPunct="1"/>
            <a:r>
              <a:rPr lang="ja-JP" altLang="en-US" sz="6000" smtClean="0"/>
              <a:t>　</a:t>
            </a:r>
            <a:r>
              <a:rPr lang="ja-JP" altLang="en-US" smtClean="0">
                <a:solidFill>
                  <a:schemeClr val="tx1"/>
                </a:solidFill>
              </a:rPr>
              <a:t>公益財団法人</a:t>
            </a:r>
            <a:r>
              <a:rPr lang="ja-JP" altLang="en-US" sz="5400" smtClean="0">
                <a:solidFill>
                  <a:schemeClr val="tx1"/>
                </a:solidFill>
              </a:rPr>
              <a:t>　</a:t>
            </a:r>
            <a:r>
              <a:rPr lang="en-US" altLang="ja-JP" sz="5400" smtClean="0">
                <a:solidFill>
                  <a:schemeClr val="tx1"/>
                </a:solidFill>
              </a:rPr>
              <a:t/>
            </a:r>
            <a:br>
              <a:rPr lang="en-US" altLang="ja-JP" sz="5400" smtClean="0">
                <a:solidFill>
                  <a:schemeClr val="tx1"/>
                </a:solidFill>
              </a:rPr>
            </a:br>
            <a:r>
              <a:rPr lang="ja-JP" altLang="en-US" sz="5400" smtClean="0">
                <a:solidFill>
                  <a:schemeClr val="tx1"/>
                </a:solidFill>
              </a:rPr>
              <a:t>　</a:t>
            </a:r>
            <a:r>
              <a:rPr lang="ja-JP" altLang="en-US" sz="5400" smtClean="0">
                <a:solidFill>
                  <a:schemeClr val="tx1"/>
                </a:solidFill>
                <a:latin typeface="HGP創英角ｺﾞｼｯｸUB" pitchFamily="50" charset="-128"/>
                <a:ea typeface="HGP創英角ｺﾞｼｯｸUB" pitchFamily="50" charset="-128"/>
              </a:rPr>
              <a:t>古紙再生促進センター</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836613"/>
            <a:ext cx="10683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p:cNvSpPr txBox="1">
            <a:spLocks noChangeArrowheads="1"/>
          </p:cNvSpPr>
          <p:nvPr/>
        </p:nvSpPr>
        <p:spPr bwMode="auto">
          <a:xfrm>
            <a:off x="684213" y="4652963"/>
            <a:ext cx="8351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50000"/>
              </a:spcBef>
              <a:buClrTx/>
              <a:buSzTx/>
              <a:buFontTx/>
              <a:buNone/>
            </a:pPr>
            <a:r>
              <a:rPr lang="ja-JP" altLang="en-US" sz="1800">
                <a:solidFill>
                  <a:schemeClr val="tx1"/>
                </a:solidFill>
                <a:latin typeface="Arial" charset="0"/>
                <a:ea typeface="HG創英角ｺﾞｼｯｸUB" pitchFamily="49" charset="-128"/>
              </a:rPr>
              <a:t>事業内容例</a:t>
            </a:r>
          </a:p>
          <a:p>
            <a:pPr eaLnBrk="1" hangingPunct="1">
              <a:spcBef>
                <a:spcPct val="50000"/>
              </a:spcBef>
              <a:buClrTx/>
              <a:buSzTx/>
              <a:buFontTx/>
              <a:buNone/>
            </a:pPr>
            <a:r>
              <a:rPr lang="ja-JP" altLang="en-US" sz="1800">
                <a:solidFill>
                  <a:schemeClr val="tx1"/>
                </a:solidFill>
                <a:latin typeface="Arial" charset="0"/>
                <a:ea typeface="HG創英角ｺﾞｼｯｸUB" pitchFamily="49" charset="-128"/>
              </a:rPr>
              <a:t>広報宣伝事業：紙リサイクル研修会、啓発資料の作成・配布</a:t>
            </a:r>
          </a:p>
          <a:p>
            <a:pPr eaLnBrk="1" hangingPunct="1">
              <a:spcBef>
                <a:spcPct val="50000"/>
              </a:spcBef>
              <a:buClrTx/>
              <a:buSzTx/>
              <a:buFontTx/>
              <a:buNone/>
            </a:pPr>
            <a:r>
              <a:rPr lang="ja-JP" altLang="en-US" sz="1800">
                <a:solidFill>
                  <a:schemeClr val="tx1"/>
                </a:solidFill>
                <a:latin typeface="Arial" charset="0"/>
                <a:ea typeface="HG創英角ｺﾞｼｯｸUB" pitchFamily="49" charset="-128"/>
              </a:rPr>
              <a:t>調査研究事業：地方自治体の古紙関連施策等調査、雑誌・雑がみ組成調査</a:t>
            </a:r>
          </a:p>
        </p:txBody>
      </p:sp>
      <p:sp>
        <p:nvSpPr>
          <p:cNvPr id="12294" name="テキスト ボックス 6"/>
          <p:cNvSpPr txBox="1">
            <a:spLocks noChangeArrowheads="1"/>
          </p:cNvSpPr>
          <p:nvPr/>
        </p:nvSpPr>
        <p:spPr bwMode="auto">
          <a:xfrm>
            <a:off x="7164388" y="2492375"/>
            <a:ext cx="19796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400">
                <a:solidFill>
                  <a:schemeClr val="tx1"/>
                </a:solidFill>
                <a:latin typeface="HGS創英角ｺﾞｼｯｸUB" pitchFamily="50" charset="-128"/>
                <a:ea typeface="HGS創英角ｺﾞｼｯｸUB" pitchFamily="50" charset="-128"/>
              </a:rPr>
              <a:t>紙リサイクル促進大使</a:t>
            </a:r>
            <a:endParaRPr lang="en-US" altLang="ja-JP" sz="1400">
              <a:solidFill>
                <a:schemeClr val="tx1"/>
              </a:solidFill>
              <a:latin typeface="HGS創英角ｺﾞｼｯｸUB" pitchFamily="50" charset="-128"/>
              <a:ea typeface="HGS創英角ｺﾞｼｯｸUB" pitchFamily="50" charset="-128"/>
            </a:endParaRPr>
          </a:p>
          <a:p>
            <a:pPr eaLnBrk="1" hangingPunct="1">
              <a:spcBef>
                <a:spcPct val="0"/>
              </a:spcBef>
              <a:buClrTx/>
              <a:buSzTx/>
              <a:buFontTx/>
              <a:buNone/>
            </a:pPr>
            <a:r>
              <a:rPr lang="ja-JP" altLang="en-US" sz="1400">
                <a:solidFill>
                  <a:schemeClr val="tx1"/>
                </a:solidFill>
                <a:latin typeface="HGS創英角ｺﾞｼｯｸUB" pitchFamily="50" charset="-128"/>
                <a:ea typeface="HGS創英角ｺﾞｼｯｸUB" pitchFamily="50" charset="-128"/>
              </a:rPr>
              <a:t>「カミリィ」ちゃんと「カミリィママ」</a:t>
            </a:r>
          </a:p>
        </p:txBody>
      </p:sp>
      <p:sp>
        <p:nvSpPr>
          <p:cNvPr id="12295" name="テキスト ボックス 8"/>
          <p:cNvSpPr txBox="1">
            <a:spLocks noChangeArrowheads="1"/>
          </p:cNvSpPr>
          <p:nvPr/>
        </p:nvSpPr>
        <p:spPr bwMode="auto">
          <a:xfrm>
            <a:off x="684213" y="2997200"/>
            <a:ext cx="6551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a:solidFill>
                  <a:schemeClr val="tx1"/>
                </a:solidFill>
                <a:latin typeface="Arial" charset="0"/>
                <a:ea typeface="ＭＳ Ｐゴシック" pitchFamily="50" charset="-128"/>
              </a:rPr>
              <a:t>　 古紙の回収・利用の促進を図ることを目的に</a:t>
            </a:r>
            <a:endParaRPr lang="en-US" altLang="ja-JP">
              <a:solidFill>
                <a:schemeClr val="tx1"/>
              </a:solidFill>
              <a:latin typeface="Arial" charset="0"/>
              <a:ea typeface="ＭＳ Ｐゴシック" pitchFamily="50" charset="-128"/>
            </a:endParaRPr>
          </a:p>
          <a:p>
            <a:pPr eaLnBrk="1" hangingPunct="1">
              <a:spcBef>
                <a:spcPct val="0"/>
              </a:spcBef>
              <a:buClrTx/>
              <a:buSzTx/>
              <a:buFontTx/>
              <a:buNone/>
            </a:pPr>
            <a:r>
              <a:rPr lang="ja-JP" altLang="en-US">
                <a:solidFill>
                  <a:schemeClr val="tx1"/>
                </a:solidFill>
                <a:latin typeface="Arial" charset="0"/>
                <a:ea typeface="ＭＳ Ｐゴシック" pitchFamily="50" charset="-128"/>
              </a:rPr>
              <a:t>設立され、製紙メーカー、古紙問屋の協力により運営している組織</a:t>
            </a:r>
          </a:p>
        </p:txBody>
      </p:sp>
      <p:sp>
        <p:nvSpPr>
          <p:cNvPr id="12296" name="テキスト ボックス 1"/>
          <p:cNvSpPr txBox="1">
            <a:spLocks noChangeArrowheads="1"/>
          </p:cNvSpPr>
          <p:nvPr/>
        </p:nvSpPr>
        <p:spPr bwMode="auto">
          <a:xfrm>
            <a:off x="8675688" y="6381750"/>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２</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32138" y="2781300"/>
            <a:ext cx="2714625" cy="2030413"/>
          </a:xfrm>
        </p:spPr>
      </p:pic>
      <p:sp>
        <p:nvSpPr>
          <p:cNvPr id="29700" name="タイトル 1"/>
          <p:cNvSpPr>
            <a:spLocks noGrp="1"/>
          </p:cNvSpPr>
          <p:nvPr>
            <p:ph type="title"/>
          </p:nvPr>
        </p:nvSpPr>
        <p:spPr>
          <a:xfrm>
            <a:off x="971550" y="1484313"/>
            <a:ext cx="7704138" cy="1008062"/>
          </a:xfrm>
        </p:spPr>
        <p:txBody>
          <a:bodyPr/>
          <a:lstStyle/>
          <a:p>
            <a:pPr eaLnBrk="1" hangingPunct="1"/>
            <a:r>
              <a:rPr lang="ja-JP" altLang="en-US" sz="3600" smtClean="0">
                <a:solidFill>
                  <a:schemeClr val="tx1"/>
                </a:solidFill>
                <a:latin typeface="HGS明朝B" pitchFamily="18" charset="-128"/>
                <a:ea typeface="HGS明朝B" pitchFamily="18" charset="-128"/>
              </a:rPr>
              <a:t>ご清聴、ありがとうございました。</a:t>
            </a:r>
            <a:endParaRPr lang="ja-JP" altLang="en-US" sz="3600" smtClean="0">
              <a:solidFill>
                <a:schemeClr val="tx1"/>
              </a:solidFill>
              <a:ea typeface="ＭＳ Ｐゴシック" pitchFamily="50" charset="-128"/>
            </a:endParaRPr>
          </a:p>
        </p:txBody>
      </p:sp>
      <p:sp>
        <p:nvSpPr>
          <p:cNvPr id="5" name="Rectangle 3"/>
          <p:cNvSpPr txBox="1">
            <a:spLocks noChangeArrowheads="1"/>
          </p:cNvSpPr>
          <p:nvPr/>
        </p:nvSpPr>
        <p:spPr bwMode="auto">
          <a:xfrm>
            <a:off x="755650" y="5516563"/>
            <a:ext cx="7772400" cy="1008062"/>
          </a:xfrm>
          <a:prstGeom prst="rect">
            <a:avLst/>
          </a:prstGeom>
          <a:noFill/>
          <a:ln w="9525">
            <a:noFill/>
            <a:miter lim="800000"/>
            <a:headEnd/>
            <a:tailEnd/>
          </a:ln>
        </p:spPr>
        <p:txBody>
          <a:bodyPr/>
          <a:lstStyle/>
          <a:p>
            <a:pPr marL="365125" indent="-255588" algn="ctr">
              <a:spcBef>
                <a:spcPts val="300"/>
              </a:spcBef>
              <a:buClr>
                <a:srgbClr val="A04DA3"/>
              </a:buClr>
              <a:defRPr/>
            </a:pPr>
            <a:r>
              <a:rPr lang="ja-JP" altLang="en-US" sz="2800" dirty="0">
                <a:latin typeface="+mn-lt"/>
                <a:ea typeface="+mn-ea"/>
              </a:rPr>
              <a:t>公益財団法人古紙再生促進センター</a:t>
            </a:r>
            <a:br>
              <a:rPr lang="ja-JP" altLang="en-US" sz="2800" dirty="0">
                <a:latin typeface="+mn-lt"/>
                <a:ea typeface="+mn-ea"/>
              </a:rPr>
            </a:br>
            <a:r>
              <a:rPr lang="ja-JP" altLang="en-US" sz="2800" dirty="0">
                <a:latin typeface="+mn-lt"/>
                <a:ea typeface="+mn-ea"/>
              </a:rPr>
              <a:t>ホームページアドレス</a:t>
            </a:r>
            <a:r>
              <a:rPr lang="en-US" altLang="ja-JP" sz="2800" b="1" dirty="0">
                <a:latin typeface="ＭＳ Ｐゴシック" pitchFamily="50" charset="-128"/>
                <a:ea typeface="+mn-ea"/>
              </a:rPr>
              <a:t>http://www.prpc.or.jp</a:t>
            </a:r>
          </a:p>
        </p:txBody>
      </p:sp>
      <p:sp>
        <p:nvSpPr>
          <p:cNvPr id="6" name="テキスト ボックス 1"/>
          <p:cNvSpPr txBox="1">
            <a:spLocks noChangeArrowheads="1"/>
          </p:cNvSpPr>
          <p:nvPr/>
        </p:nvSpPr>
        <p:spPr bwMode="auto">
          <a:xfrm>
            <a:off x="8675688" y="6381750"/>
            <a:ext cx="648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１７</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7"/>
          <p:cNvSpPr txBox="1">
            <a:spLocks noChangeArrowheads="1"/>
          </p:cNvSpPr>
          <p:nvPr/>
        </p:nvSpPr>
        <p:spPr bwMode="auto">
          <a:xfrm>
            <a:off x="971550" y="1125538"/>
            <a:ext cx="7632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3600">
                <a:solidFill>
                  <a:schemeClr val="tx1"/>
                </a:solidFill>
                <a:latin typeface="Arial" charset="0"/>
                <a:ea typeface="ＭＳ Ｐゴシック" pitchFamily="50" charset="-128"/>
              </a:rPr>
              <a:t>日本で</a:t>
            </a:r>
            <a:r>
              <a:rPr lang="en-US" altLang="ja-JP" sz="3600">
                <a:solidFill>
                  <a:schemeClr val="tx1"/>
                </a:solidFill>
                <a:latin typeface="Arial" charset="0"/>
                <a:ea typeface="ＭＳ Ｐゴシック" pitchFamily="50" charset="-128"/>
              </a:rPr>
              <a:t>1</a:t>
            </a:r>
            <a:r>
              <a:rPr lang="ja-JP" altLang="en-US" sz="3600">
                <a:solidFill>
                  <a:schemeClr val="tx1"/>
                </a:solidFill>
                <a:latin typeface="Arial" charset="0"/>
                <a:ea typeface="ＭＳ Ｐゴシック" pitchFamily="50" charset="-128"/>
              </a:rPr>
              <a:t>年間に消費される紙の量は</a:t>
            </a:r>
            <a:r>
              <a:rPr lang="en-US" altLang="ja-JP" sz="3600">
                <a:solidFill>
                  <a:schemeClr val="tx1"/>
                </a:solidFill>
                <a:latin typeface="Arial" charset="0"/>
                <a:ea typeface="ＭＳ Ｐゴシック" pitchFamily="50" charset="-128"/>
              </a:rPr>
              <a:t>2,720</a:t>
            </a:r>
            <a:r>
              <a:rPr lang="ja-JP" altLang="en-US" sz="3600">
                <a:solidFill>
                  <a:schemeClr val="tx1"/>
                </a:solidFill>
                <a:latin typeface="Arial" charset="0"/>
                <a:ea typeface="ＭＳ Ｐゴシック" pitchFamily="50" charset="-128"/>
              </a:rPr>
              <a:t>万トン、一人当たり約２１４ｋｇ</a:t>
            </a:r>
            <a:r>
              <a:rPr lang="ja-JP" altLang="en-US" sz="2800">
                <a:solidFill>
                  <a:schemeClr val="tx1"/>
                </a:solidFill>
                <a:latin typeface="Arial" charset="0"/>
                <a:ea typeface="ＭＳ Ｐゴシック" pitchFamily="50" charset="-128"/>
              </a:rPr>
              <a:t>（</a:t>
            </a:r>
            <a:r>
              <a:rPr lang="en-US" altLang="ja-JP" sz="2800">
                <a:solidFill>
                  <a:schemeClr val="tx1"/>
                </a:solidFill>
                <a:latin typeface="Arial" charset="0"/>
                <a:ea typeface="ＭＳ Ｐゴシック" pitchFamily="50" charset="-128"/>
              </a:rPr>
              <a:t>2013</a:t>
            </a:r>
            <a:r>
              <a:rPr lang="ja-JP" altLang="en-US" sz="2800">
                <a:solidFill>
                  <a:schemeClr val="tx1"/>
                </a:solidFill>
                <a:latin typeface="Arial" charset="0"/>
                <a:ea typeface="ＭＳ Ｐゴシック" pitchFamily="50" charset="-128"/>
              </a:rPr>
              <a:t>年実績）</a:t>
            </a:r>
            <a:r>
              <a:rPr lang="ja-JP" altLang="en-US" sz="3600">
                <a:solidFill>
                  <a:schemeClr val="tx1"/>
                </a:solidFill>
                <a:latin typeface="Arial" charset="0"/>
                <a:ea typeface="ＭＳ Ｐゴシック" pitchFamily="50" charset="-128"/>
              </a:rPr>
              <a:t>になります。</a:t>
            </a:r>
          </a:p>
        </p:txBody>
      </p:sp>
      <p:sp>
        <p:nvSpPr>
          <p:cNvPr id="11270" name="テキスト ボックス 12"/>
          <p:cNvSpPr txBox="1">
            <a:spLocks noChangeArrowheads="1"/>
          </p:cNvSpPr>
          <p:nvPr/>
        </p:nvSpPr>
        <p:spPr bwMode="auto">
          <a:xfrm>
            <a:off x="2051050" y="4149725"/>
            <a:ext cx="3257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en-US" altLang="ja-JP" sz="3600">
                <a:solidFill>
                  <a:schemeClr val="tx1"/>
                </a:solidFill>
                <a:latin typeface="HGS創英角ﾎﾟｯﾌﾟ体" pitchFamily="50" charset="-128"/>
                <a:ea typeface="HGS創英角ﾎﾟｯﾌﾟ体" pitchFamily="50" charset="-128"/>
              </a:rPr>
              <a:t>1</a:t>
            </a:r>
            <a:r>
              <a:rPr lang="ja-JP" altLang="en-US" sz="3600">
                <a:solidFill>
                  <a:schemeClr val="tx1"/>
                </a:solidFill>
                <a:latin typeface="HGS創英角ﾎﾟｯﾌﾟ体" pitchFamily="50" charset="-128"/>
                <a:ea typeface="HGS創英角ﾎﾟｯﾌﾟ体" pitchFamily="50" charset="-128"/>
              </a:rPr>
              <a:t>月で</a:t>
            </a:r>
            <a:r>
              <a:rPr lang="en-US" altLang="ja-JP" sz="3600">
                <a:solidFill>
                  <a:schemeClr val="tx1"/>
                </a:solidFill>
                <a:latin typeface="HGS創英角ﾎﾟｯﾌﾟ体" pitchFamily="50" charset="-128"/>
                <a:ea typeface="HGS創英角ﾎﾟｯﾌﾟ体" pitchFamily="50" charset="-128"/>
              </a:rPr>
              <a:t>1</a:t>
            </a:r>
            <a:r>
              <a:rPr lang="ja-JP" altLang="en-US" sz="3600">
                <a:solidFill>
                  <a:schemeClr val="tx1"/>
                </a:solidFill>
                <a:latin typeface="HGS創英角ﾎﾟｯﾌﾟ体" pitchFamily="50" charset="-128"/>
                <a:ea typeface="HGS創英角ﾎﾟｯﾌﾟ体" pitchFamily="50" charset="-128"/>
              </a:rPr>
              <a:t>人</a:t>
            </a:r>
            <a:endParaRPr lang="en-US" altLang="ja-JP" sz="3600">
              <a:solidFill>
                <a:schemeClr val="tx1"/>
              </a:solidFill>
              <a:latin typeface="HGS創英角ﾎﾟｯﾌﾟ体" pitchFamily="50" charset="-128"/>
              <a:ea typeface="HGS創英角ﾎﾟｯﾌﾟ体" pitchFamily="50" charset="-128"/>
            </a:endParaRPr>
          </a:p>
          <a:p>
            <a:pPr eaLnBrk="1" hangingPunct="1">
              <a:spcBef>
                <a:spcPct val="0"/>
              </a:spcBef>
              <a:buClrTx/>
              <a:buSzTx/>
              <a:buFontTx/>
              <a:buNone/>
            </a:pPr>
            <a:r>
              <a:rPr lang="ja-JP" altLang="en-US" sz="4400">
                <a:solidFill>
                  <a:schemeClr val="tx1"/>
                </a:solidFill>
                <a:latin typeface="HGS創英角ﾎﾟｯﾌﾟ体" pitchFamily="50" charset="-128"/>
                <a:ea typeface="HGS創英角ﾎﾟｯﾌﾟ体" pitchFamily="50" charset="-128"/>
              </a:rPr>
              <a:t>約新聞</a:t>
            </a:r>
            <a:r>
              <a:rPr lang="en-US" altLang="ja-JP" sz="4400">
                <a:solidFill>
                  <a:schemeClr val="tx1"/>
                </a:solidFill>
                <a:latin typeface="HGS創英角ﾎﾟｯﾌﾟ体" pitchFamily="50" charset="-128"/>
                <a:ea typeface="HGS創英角ﾎﾟｯﾌﾟ体" pitchFamily="50" charset="-128"/>
              </a:rPr>
              <a:t>2</a:t>
            </a:r>
            <a:r>
              <a:rPr lang="ja-JP" altLang="en-US" sz="4400">
                <a:solidFill>
                  <a:schemeClr val="tx1"/>
                </a:solidFill>
                <a:latin typeface="HGS創英角ﾎﾟｯﾌﾟ体" pitchFamily="50" charset="-128"/>
                <a:ea typeface="HGS創英角ﾎﾟｯﾌﾟ体" pitchFamily="50" charset="-128"/>
              </a:rPr>
              <a:t>束</a:t>
            </a:r>
          </a:p>
        </p:txBody>
      </p:sp>
      <p:sp>
        <p:nvSpPr>
          <p:cNvPr id="13317" name="テキスト ボックス 7"/>
          <p:cNvSpPr txBox="1">
            <a:spLocks noChangeArrowheads="1"/>
          </p:cNvSpPr>
          <p:nvPr/>
        </p:nvSpPr>
        <p:spPr bwMode="auto">
          <a:xfrm>
            <a:off x="900113" y="3073400"/>
            <a:ext cx="7559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3200">
                <a:solidFill>
                  <a:schemeClr val="tx1"/>
                </a:solidFill>
                <a:latin typeface="Arial" charset="0"/>
                <a:ea typeface="ＭＳ Ｐゴシック" pitchFamily="50" charset="-128"/>
              </a:rPr>
              <a:t>つまり・・・</a:t>
            </a:r>
          </a:p>
        </p:txBody>
      </p:sp>
      <p:sp>
        <p:nvSpPr>
          <p:cNvPr id="9" name="右矢印 8"/>
          <p:cNvSpPr/>
          <p:nvPr/>
        </p:nvSpPr>
        <p:spPr>
          <a:xfrm>
            <a:off x="755650" y="4581525"/>
            <a:ext cx="1008063" cy="503238"/>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296" name="テキスト ボックス 9"/>
          <p:cNvSpPr txBox="1">
            <a:spLocks noChangeArrowheads="1"/>
          </p:cNvSpPr>
          <p:nvPr/>
        </p:nvSpPr>
        <p:spPr bwMode="auto">
          <a:xfrm>
            <a:off x="1476375" y="5805488"/>
            <a:ext cx="3887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600">
                <a:solidFill>
                  <a:schemeClr val="tx1"/>
                </a:solidFill>
                <a:latin typeface="Arial" charset="0"/>
                <a:ea typeface="ＭＳ Ｐゴシック" pitchFamily="50" charset="-128"/>
              </a:rPr>
              <a:t>（日本の人口を</a:t>
            </a:r>
            <a:r>
              <a:rPr lang="en-US" altLang="ja-JP" sz="1600">
                <a:solidFill>
                  <a:schemeClr val="tx1"/>
                </a:solidFill>
                <a:latin typeface="Arial" charset="0"/>
                <a:ea typeface="ＭＳ Ｐゴシック" pitchFamily="50" charset="-128"/>
              </a:rPr>
              <a:t>1</a:t>
            </a:r>
            <a:r>
              <a:rPr lang="ja-JP" altLang="en-US" sz="1600">
                <a:solidFill>
                  <a:schemeClr val="tx1"/>
                </a:solidFill>
                <a:latin typeface="Arial" charset="0"/>
                <a:ea typeface="ＭＳ Ｐゴシック" pitchFamily="50" charset="-128"/>
              </a:rPr>
              <a:t>億</a:t>
            </a:r>
            <a:r>
              <a:rPr lang="en-US" altLang="ja-JP" sz="1600">
                <a:solidFill>
                  <a:schemeClr val="tx1"/>
                </a:solidFill>
                <a:latin typeface="Arial" charset="0"/>
                <a:ea typeface="ＭＳ Ｐゴシック" pitchFamily="50" charset="-128"/>
              </a:rPr>
              <a:t>2,730</a:t>
            </a:r>
            <a:r>
              <a:rPr lang="ja-JP" altLang="en-US" sz="1600">
                <a:solidFill>
                  <a:schemeClr val="tx1"/>
                </a:solidFill>
                <a:latin typeface="Arial" charset="0"/>
                <a:ea typeface="ＭＳ Ｐゴシック" pitchFamily="50" charset="-128"/>
              </a:rPr>
              <a:t>万人として計算）</a:t>
            </a:r>
          </a:p>
        </p:txBody>
      </p:sp>
      <p:sp>
        <p:nvSpPr>
          <p:cNvPr id="13320" name="テキスト ボックス 1"/>
          <p:cNvSpPr txBox="1">
            <a:spLocks noChangeArrowheads="1"/>
          </p:cNvSpPr>
          <p:nvPr/>
        </p:nvSpPr>
        <p:spPr bwMode="auto">
          <a:xfrm>
            <a:off x="8604250" y="6381750"/>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３</a:t>
            </a:r>
            <a:endParaRPr lang="ja-JP" altLang="en-US" sz="1800" dirty="0">
              <a:solidFill>
                <a:schemeClr val="tx1"/>
              </a:solidFill>
              <a:latin typeface="Arial" charset="0"/>
              <a:ea typeface="ＭＳ Ｐゴシック" pitchFamily="50" charset="-128"/>
            </a:endParaRPr>
          </a:p>
        </p:txBody>
      </p:sp>
      <p:pic>
        <p:nvPicPr>
          <p:cNvPr id="13321" name="Picture 15"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589463"/>
            <a:ext cx="18732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4659313"/>
            <a:ext cx="17811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checkerboard(across)">
                                      <p:cBhvr>
                                        <p:cTn id="7" dur="500"/>
                                        <p:tgtEl>
                                          <p:spTgt spid="1127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296"/>
                                        </p:tgtEl>
                                        <p:attrNameLst>
                                          <p:attrName>style.visibility</p:attrName>
                                        </p:attrNameLst>
                                      </p:cBhvr>
                                      <p:to>
                                        <p:strVal val="visible"/>
                                      </p:to>
                                    </p:set>
                                    <p:animEffect transition="in" filter="checkerboard(across)">
                                      <p:cBhvr>
                                        <p:cTn id="11"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P spid="1229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514350" y="765175"/>
            <a:ext cx="8435975" cy="1582738"/>
          </a:xfrm>
        </p:spPr>
        <p:txBody>
          <a:bodyPr rtlCol="0">
            <a:normAutofit fontScale="90000"/>
          </a:bodyPr>
          <a:lstStyle/>
          <a:p>
            <a:pPr eaLnBrk="1" fontAlgn="auto" hangingPunct="1">
              <a:spcAft>
                <a:spcPts val="0"/>
              </a:spcAft>
              <a:defRPr/>
            </a:pPr>
            <a:r>
              <a:rPr lang="en-US" altLang="ja-JP" sz="3800" dirty="0" smtClean="0">
                <a:solidFill>
                  <a:schemeClr val="tx1"/>
                </a:solidFill>
                <a:latin typeface="HGP創英角ｺﾞｼｯｸUB" pitchFamily="50" charset="-128"/>
                <a:ea typeface="HGP創英角ｺﾞｼｯｸUB" pitchFamily="50" charset="-128"/>
              </a:rPr>
              <a:t>1</a:t>
            </a:r>
            <a:r>
              <a:rPr lang="ja-JP" altLang="en-US" sz="3800" dirty="0" smtClean="0">
                <a:solidFill>
                  <a:schemeClr val="tx1"/>
                </a:solidFill>
                <a:latin typeface="HGP創英角ｺﾞｼｯｸUB" pitchFamily="50" charset="-128"/>
                <a:ea typeface="HGP創英角ｺﾞｼｯｸUB" pitchFamily="50" charset="-128"/>
              </a:rPr>
              <a:t>年間に消費された</a:t>
            </a:r>
            <a:r>
              <a:rPr lang="en-US" altLang="ja-JP" sz="3800" dirty="0" smtClean="0">
                <a:solidFill>
                  <a:schemeClr val="tx1"/>
                </a:solidFill>
                <a:latin typeface="HGP創英角ｺﾞｼｯｸUB" pitchFamily="50" charset="-128"/>
                <a:ea typeface="HGP創英角ｺﾞｼｯｸUB" pitchFamily="50" charset="-128"/>
              </a:rPr>
              <a:t>2,720</a:t>
            </a:r>
            <a:r>
              <a:rPr lang="ja-JP" altLang="en-US" sz="3800" dirty="0" smtClean="0">
                <a:solidFill>
                  <a:schemeClr val="tx1"/>
                </a:solidFill>
                <a:latin typeface="HGP創英角ｺﾞｼｯｸUB" pitchFamily="50" charset="-128"/>
                <a:ea typeface="HGP創英角ｺﾞｼｯｸUB" pitchFamily="50" charset="-128"/>
              </a:rPr>
              <a:t>万トンの内、どのくらいの紙がリサイクルするために回収されているでしょうか？</a:t>
            </a:r>
          </a:p>
        </p:txBody>
      </p:sp>
      <p:sp>
        <p:nvSpPr>
          <p:cNvPr id="14340" name="テキスト ボックス 5"/>
          <p:cNvSpPr txBox="1">
            <a:spLocks noChangeArrowheads="1"/>
          </p:cNvSpPr>
          <p:nvPr/>
        </p:nvSpPr>
        <p:spPr bwMode="auto">
          <a:xfrm>
            <a:off x="684213" y="4005263"/>
            <a:ext cx="19431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4400">
                <a:solidFill>
                  <a:schemeClr val="tx1"/>
                </a:solidFill>
                <a:latin typeface="Arial" charset="0"/>
                <a:ea typeface="ＭＳ Ｐゴシック" pitchFamily="50" charset="-128"/>
              </a:rPr>
              <a:t>　</a:t>
            </a:r>
            <a:r>
              <a:rPr lang="ja-JP" altLang="en-US" sz="4400" b="1">
                <a:solidFill>
                  <a:schemeClr val="tx1"/>
                </a:solidFill>
                <a:latin typeface="Arial" charset="0"/>
                <a:ea typeface="ＭＳ Ｐゴシック" pitchFamily="50" charset="-128"/>
              </a:rPr>
              <a:t>①</a:t>
            </a:r>
            <a:endParaRPr lang="en-US" altLang="ja-JP" sz="4400" b="1">
              <a:solidFill>
                <a:schemeClr val="tx1"/>
              </a:solidFill>
              <a:latin typeface="Arial" charset="0"/>
              <a:ea typeface="ＭＳ Ｐゴシック" pitchFamily="50" charset="-128"/>
            </a:endParaRPr>
          </a:p>
          <a:p>
            <a:pPr eaLnBrk="1" hangingPunct="1">
              <a:spcBef>
                <a:spcPct val="0"/>
              </a:spcBef>
              <a:buClrTx/>
              <a:buSzTx/>
              <a:buFontTx/>
              <a:buNone/>
            </a:pPr>
            <a:r>
              <a:rPr lang="ja-JP" altLang="en-US" sz="4400" b="1">
                <a:solidFill>
                  <a:schemeClr val="tx1"/>
                </a:solidFill>
                <a:latin typeface="Arial" charset="0"/>
                <a:ea typeface="ＭＳ Ｐゴシック" pitchFamily="50" charset="-128"/>
              </a:rPr>
              <a:t>約</a:t>
            </a:r>
            <a:r>
              <a:rPr lang="en-US" altLang="ja-JP" sz="4400" b="1">
                <a:solidFill>
                  <a:schemeClr val="tx1"/>
                </a:solidFill>
                <a:latin typeface="Arial" charset="0"/>
                <a:ea typeface="ＭＳ Ｐゴシック" pitchFamily="50" charset="-128"/>
              </a:rPr>
              <a:t>40</a:t>
            </a:r>
            <a:r>
              <a:rPr lang="ja-JP" altLang="en-US" sz="4400" b="1">
                <a:solidFill>
                  <a:schemeClr val="tx1"/>
                </a:solidFill>
                <a:latin typeface="Arial" charset="0"/>
                <a:ea typeface="ＭＳ Ｐゴシック" pitchFamily="50" charset="-128"/>
              </a:rPr>
              <a:t>％</a:t>
            </a:r>
          </a:p>
        </p:txBody>
      </p:sp>
      <p:sp>
        <p:nvSpPr>
          <p:cNvPr id="14341" name="テキスト ボックス 6"/>
          <p:cNvSpPr txBox="1">
            <a:spLocks noChangeArrowheads="1"/>
          </p:cNvSpPr>
          <p:nvPr/>
        </p:nvSpPr>
        <p:spPr bwMode="auto">
          <a:xfrm>
            <a:off x="3581400" y="4006850"/>
            <a:ext cx="2303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4400">
                <a:solidFill>
                  <a:schemeClr val="tx1"/>
                </a:solidFill>
                <a:latin typeface="Arial" charset="0"/>
                <a:ea typeface="ＭＳ Ｐゴシック" pitchFamily="50" charset="-128"/>
              </a:rPr>
              <a:t>　</a:t>
            </a:r>
            <a:r>
              <a:rPr lang="ja-JP" altLang="en-US" sz="4400" b="1">
                <a:solidFill>
                  <a:schemeClr val="tx1"/>
                </a:solidFill>
                <a:latin typeface="Arial" charset="0"/>
                <a:ea typeface="ＭＳ Ｐゴシック" pitchFamily="50" charset="-128"/>
              </a:rPr>
              <a:t>②</a:t>
            </a:r>
            <a:endParaRPr lang="en-US" altLang="ja-JP" sz="4400" b="1">
              <a:solidFill>
                <a:schemeClr val="tx1"/>
              </a:solidFill>
              <a:latin typeface="Arial" charset="0"/>
              <a:ea typeface="ＭＳ Ｐゴシック" pitchFamily="50" charset="-128"/>
            </a:endParaRPr>
          </a:p>
          <a:p>
            <a:pPr eaLnBrk="1" hangingPunct="1">
              <a:spcBef>
                <a:spcPct val="0"/>
              </a:spcBef>
              <a:buClrTx/>
              <a:buSzTx/>
              <a:buFontTx/>
              <a:buNone/>
            </a:pPr>
            <a:r>
              <a:rPr lang="ja-JP" altLang="en-US" sz="4400" b="1">
                <a:solidFill>
                  <a:schemeClr val="tx1"/>
                </a:solidFill>
                <a:latin typeface="Arial" charset="0"/>
                <a:ea typeface="ＭＳ Ｐゴシック" pitchFamily="50" charset="-128"/>
              </a:rPr>
              <a:t>約</a:t>
            </a:r>
            <a:r>
              <a:rPr lang="en-US" altLang="ja-JP" sz="4400" b="1">
                <a:solidFill>
                  <a:schemeClr val="tx1"/>
                </a:solidFill>
                <a:latin typeface="Arial" charset="0"/>
                <a:ea typeface="ＭＳ Ｐゴシック" pitchFamily="50" charset="-128"/>
              </a:rPr>
              <a:t>60</a:t>
            </a:r>
            <a:r>
              <a:rPr lang="ja-JP" altLang="en-US" sz="4400" b="1">
                <a:solidFill>
                  <a:schemeClr val="tx1"/>
                </a:solidFill>
                <a:latin typeface="Arial" charset="0"/>
                <a:ea typeface="ＭＳ Ｐゴシック" pitchFamily="50" charset="-128"/>
              </a:rPr>
              <a:t>％</a:t>
            </a:r>
          </a:p>
        </p:txBody>
      </p:sp>
      <p:sp>
        <p:nvSpPr>
          <p:cNvPr id="14342" name="テキスト ボックス 7"/>
          <p:cNvSpPr txBox="1">
            <a:spLocks noChangeArrowheads="1"/>
          </p:cNvSpPr>
          <p:nvPr/>
        </p:nvSpPr>
        <p:spPr bwMode="auto">
          <a:xfrm>
            <a:off x="6443663" y="4005263"/>
            <a:ext cx="19446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4400">
                <a:solidFill>
                  <a:schemeClr val="tx1"/>
                </a:solidFill>
                <a:latin typeface="Arial" charset="0"/>
                <a:ea typeface="ＭＳ Ｐゴシック" pitchFamily="50" charset="-128"/>
              </a:rPr>
              <a:t>　</a:t>
            </a:r>
            <a:r>
              <a:rPr lang="ja-JP" altLang="en-US" sz="4400" b="1">
                <a:solidFill>
                  <a:schemeClr val="tx1"/>
                </a:solidFill>
                <a:latin typeface="Arial" charset="0"/>
                <a:ea typeface="ＭＳ Ｐゴシック" pitchFamily="50" charset="-128"/>
              </a:rPr>
              <a:t>③</a:t>
            </a:r>
            <a:endParaRPr lang="en-US" altLang="ja-JP" sz="4400" b="1">
              <a:solidFill>
                <a:schemeClr val="tx1"/>
              </a:solidFill>
              <a:latin typeface="Arial" charset="0"/>
              <a:ea typeface="ＭＳ Ｐゴシック" pitchFamily="50" charset="-128"/>
            </a:endParaRPr>
          </a:p>
          <a:p>
            <a:pPr eaLnBrk="1" hangingPunct="1">
              <a:spcBef>
                <a:spcPct val="0"/>
              </a:spcBef>
              <a:buClrTx/>
              <a:buSzTx/>
              <a:buFontTx/>
              <a:buNone/>
            </a:pPr>
            <a:r>
              <a:rPr lang="ja-JP" altLang="en-US" sz="4400" b="1">
                <a:solidFill>
                  <a:schemeClr val="tx1"/>
                </a:solidFill>
                <a:latin typeface="Arial" charset="0"/>
                <a:ea typeface="ＭＳ Ｐゴシック" pitchFamily="50" charset="-128"/>
              </a:rPr>
              <a:t>約</a:t>
            </a:r>
            <a:r>
              <a:rPr lang="en-US" altLang="ja-JP" sz="4400" b="1">
                <a:solidFill>
                  <a:schemeClr val="tx1"/>
                </a:solidFill>
                <a:latin typeface="Arial" charset="0"/>
                <a:ea typeface="ＭＳ Ｐゴシック" pitchFamily="50" charset="-128"/>
              </a:rPr>
              <a:t>80</a:t>
            </a:r>
            <a:r>
              <a:rPr lang="ja-JP" altLang="en-US" sz="4400" b="1">
                <a:solidFill>
                  <a:schemeClr val="tx1"/>
                </a:solidFill>
                <a:latin typeface="Arial" charset="0"/>
                <a:ea typeface="ＭＳ Ｐゴシック" pitchFamily="50" charset="-128"/>
              </a:rPr>
              <a:t>％</a:t>
            </a:r>
          </a:p>
        </p:txBody>
      </p:sp>
      <p:sp>
        <p:nvSpPr>
          <p:cNvPr id="14343" name="テキスト ボックス 2"/>
          <p:cNvSpPr txBox="1">
            <a:spLocks noChangeArrowheads="1"/>
          </p:cNvSpPr>
          <p:nvPr/>
        </p:nvSpPr>
        <p:spPr bwMode="auto">
          <a:xfrm>
            <a:off x="8604250" y="6237288"/>
            <a:ext cx="53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４</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514350" y="765175"/>
            <a:ext cx="8435975" cy="1582738"/>
          </a:xfrm>
        </p:spPr>
        <p:txBody>
          <a:bodyPr rtlCol="0">
            <a:normAutofit fontScale="90000"/>
          </a:bodyPr>
          <a:lstStyle/>
          <a:p>
            <a:pPr eaLnBrk="1" fontAlgn="auto" hangingPunct="1">
              <a:spcAft>
                <a:spcPts val="0"/>
              </a:spcAft>
              <a:defRPr/>
            </a:pPr>
            <a:r>
              <a:rPr lang="en-US" altLang="ja-JP" sz="3800" dirty="0" smtClean="0">
                <a:solidFill>
                  <a:schemeClr val="tx1"/>
                </a:solidFill>
                <a:latin typeface="HGP創英角ｺﾞｼｯｸUB" pitchFamily="50" charset="-128"/>
                <a:ea typeface="HGP創英角ｺﾞｼｯｸUB" pitchFamily="50" charset="-128"/>
              </a:rPr>
              <a:t>1</a:t>
            </a:r>
            <a:r>
              <a:rPr lang="ja-JP" altLang="en-US" sz="3800" dirty="0" smtClean="0">
                <a:solidFill>
                  <a:schemeClr val="tx1"/>
                </a:solidFill>
                <a:latin typeface="HGP創英角ｺﾞｼｯｸUB" pitchFamily="50" charset="-128"/>
                <a:ea typeface="HGP創英角ｺﾞｼｯｸUB" pitchFamily="50" charset="-128"/>
              </a:rPr>
              <a:t>年間に消費された</a:t>
            </a:r>
            <a:r>
              <a:rPr lang="en-US" altLang="ja-JP" sz="3800" dirty="0" smtClean="0">
                <a:solidFill>
                  <a:schemeClr val="tx1"/>
                </a:solidFill>
                <a:latin typeface="HGP創英角ｺﾞｼｯｸUB" pitchFamily="50" charset="-128"/>
                <a:ea typeface="HGP創英角ｺﾞｼｯｸUB" pitchFamily="50" charset="-128"/>
              </a:rPr>
              <a:t>2,720</a:t>
            </a:r>
            <a:r>
              <a:rPr lang="ja-JP" altLang="en-US" sz="3800" dirty="0" smtClean="0">
                <a:solidFill>
                  <a:schemeClr val="tx1"/>
                </a:solidFill>
                <a:latin typeface="HGP創英角ｺﾞｼｯｸUB" pitchFamily="50" charset="-128"/>
                <a:ea typeface="HGP創英角ｺﾞｼｯｸUB" pitchFamily="50" charset="-128"/>
              </a:rPr>
              <a:t>万トンの内、どのくらいの紙がリサイクルするために回収されているでしょうか？</a:t>
            </a:r>
          </a:p>
        </p:txBody>
      </p:sp>
      <p:sp>
        <p:nvSpPr>
          <p:cNvPr id="15364" name="テキスト ボックス 5"/>
          <p:cNvSpPr txBox="1">
            <a:spLocks noChangeArrowheads="1"/>
          </p:cNvSpPr>
          <p:nvPr/>
        </p:nvSpPr>
        <p:spPr bwMode="auto">
          <a:xfrm>
            <a:off x="684213" y="4005263"/>
            <a:ext cx="19431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4400">
                <a:solidFill>
                  <a:schemeClr val="tx1"/>
                </a:solidFill>
                <a:latin typeface="Arial" charset="0"/>
                <a:ea typeface="ＭＳ Ｐゴシック" pitchFamily="50" charset="-128"/>
              </a:rPr>
              <a:t>　</a:t>
            </a:r>
            <a:r>
              <a:rPr lang="ja-JP" altLang="en-US" sz="4400" b="1">
                <a:solidFill>
                  <a:schemeClr val="tx1"/>
                </a:solidFill>
                <a:latin typeface="Arial" charset="0"/>
                <a:ea typeface="ＭＳ Ｐゴシック" pitchFamily="50" charset="-128"/>
              </a:rPr>
              <a:t>①</a:t>
            </a:r>
            <a:endParaRPr lang="en-US" altLang="ja-JP" sz="4400" b="1">
              <a:solidFill>
                <a:schemeClr val="tx1"/>
              </a:solidFill>
              <a:latin typeface="Arial" charset="0"/>
              <a:ea typeface="ＭＳ Ｐゴシック" pitchFamily="50" charset="-128"/>
            </a:endParaRPr>
          </a:p>
          <a:p>
            <a:pPr eaLnBrk="1" hangingPunct="1">
              <a:spcBef>
                <a:spcPct val="0"/>
              </a:spcBef>
              <a:buClrTx/>
              <a:buSzTx/>
              <a:buFontTx/>
              <a:buNone/>
            </a:pPr>
            <a:r>
              <a:rPr lang="ja-JP" altLang="en-US" sz="4400" b="1">
                <a:solidFill>
                  <a:schemeClr val="tx1"/>
                </a:solidFill>
                <a:latin typeface="Arial" charset="0"/>
                <a:ea typeface="ＭＳ Ｐゴシック" pitchFamily="50" charset="-128"/>
              </a:rPr>
              <a:t>約</a:t>
            </a:r>
            <a:r>
              <a:rPr lang="en-US" altLang="ja-JP" sz="4400" b="1">
                <a:solidFill>
                  <a:schemeClr val="tx1"/>
                </a:solidFill>
                <a:latin typeface="Arial" charset="0"/>
                <a:ea typeface="ＭＳ Ｐゴシック" pitchFamily="50" charset="-128"/>
              </a:rPr>
              <a:t>40</a:t>
            </a:r>
            <a:r>
              <a:rPr lang="ja-JP" altLang="en-US" sz="4400" b="1">
                <a:solidFill>
                  <a:schemeClr val="tx1"/>
                </a:solidFill>
                <a:latin typeface="Arial" charset="0"/>
                <a:ea typeface="ＭＳ Ｐゴシック" pitchFamily="50" charset="-128"/>
              </a:rPr>
              <a:t>％</a:t>
            </a:r>
          </a:p>
        </p:txBody>
      </p:sp>
      <p:sp>
        <p:nvSpPr>
          <p:cNvPr id="15365" name="テキスト ボックス 6"/>
          <p:cNvSpPr txBox="1">
            <a:spLocks noChangeArrowheads="1"/>
          </p:cNvSpPr>
          <p:nvPr/>
        </p:nvSpPr>
        <p:spPr bwMode="auto">
          <a:xfrm>
            <a:off x="3581400" y="4006850"/>
            <a:ext cx="2303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4400">
                <a:solidFill>
                  <a:schemeClr val="tx1"/>
                </a:solidFill>
                <a:latin typeface="Arial" charset="0"/>
                <a:ea typeface="ＭＳ Ｐゴシック" pitchFamily="50" charset="-128"/>
              </a:rPr>
              <a:t>　</a:t>
            </a:r>
            <a:r>
              <a:rPr lang="ja-JP" altLang="en-US" sz="4400" b="1">
                <a:solidFill>
                  <a:schemeClr val="tx1"/>
                </a:solidFill>
                <a:latin typeface="Arial" charset="0"/>
                <a:ea typeface="ＭＳ Ｐゴシック" pitchFamily="50" charset="-128"/>
              </a:rPr>
              <a:t>②</a:t>
            </a:r>
            <a:endParaRPr lang="en-US" altLang="ja-JP" sz="4400" b="1">
              <a:solidFill>
                <a:schemeClr val="tx1"/>
              </a:solidFill>
              <a:latin typeface="Arial" charset="0"/>
              <a:ea typeface="ＭＳ Ｐゴシック" pitchFamily="50" charset="-128"/>
            </a:endParaRPr>
          </a:p>
          <a:p>
            <a:pPr eaLnBrk="1" hangingPunct="1">
              <a:spcBef>
                <a:spcPct val="0"/>
              </a:spcBef>
              <a:buClrTx/>
              <a:buSzTx/>
              <a:buFontTx/>
              <a:buNone/>
            </a:pPr>
            <a:r>
              <a:rPr lang="ja-JP" altLang="en-US" sz="4400" b="1">
                <a:solidFill>
                  <a:schemeClr val="tx1"/>
                </a:solidFill>
                <a:latin typeface="Arial" charset="0"/>
                <a:ea typeface="ＭＳ Ｐゴシック" pitchFamily="50" charset="-128"/>
              </a:rPr>
              <a:t>約</a:t>
            </a:r>
            <a:r>
              <a:rPr lang="en-US" altLang="ja-JP" sz="4400" b="1">
                <a:solidFill>
                  <a:schemeClr val="tx1"/>
                </a:solidFill>
                <a:latin typeface="Arial" charset="0"/>
                <a:ea typeface="ＭＳ Ｐゴシック" pitchFamily="50" charset="-128"/>
              </a:rPr>
              <a:t>60</a:t>
            </a:r>
            <a:r>
              <a:rPr lang="ja-JP" altLang="en-US" sz="4400" b="1">
                <a:solidFill>
                  <a:schemeClr val="tx1"/>
                </a:solidFill>
                <a:latin typeface="Arial" charset="0"/>
                <a:ea typeface="ＭＳ Ｐゴシック" pitchFamily="50" charset="-128"/>
              </a:rPr>
              <a:t>％</a:t>
            </a:r>
          </a:p>
        </p:txBody>
      </p:sp>
      <p:sp>
        <p:nvSpPr>
          <p:cNvPr id="15366" name="テキスト ボックス 7"/>
          <p:cNvSpPr txBox="1">
            <a:spLocks noChangeArrowheads="1"/>
          </p:cNvSpPr>
          <p:nvPr/>
        </p:nvSpPr>
        <p:spPr bwMode="auto">
          <a:xfrm>
            <a:off x="6443663" y="4005263"/>
            <a:ext cx="19446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4400">
                <a:solidFill>
                  <a:schemeClr val="tx1"/>
                </a:solidFill>
                <a:latin typeface="Arial" charset="0"/>
                <a:ea typeface="ＭＳ Ｐゴシック" pitchFamily="50" charset="-128"/>
              </a:rPr>
              <a:t>　</a:t>
            </a:r>
            <a:r>
              <a:rPr lang="ja-JP" altLang="en-US" sz="4400" b="1">
                <a:solidFill>
                  <a:schemeClr val="tx1"/>
                </a:solidFill>
                <a:latin typeface="Arial" charset="0"/>
                <a:ea typeface="ＭＳ Ｐゴシック" pitchFamily="50" charset="-128"/>
              </a:rPr>
              <a:t>③</a:t>
            </a:r>
            <a:endParaRPr lang="en-US" altLang="ja-JP" sz="4400" b="1">
              <a:solidFill>
                <a:schemeClr val="tx1"/>
              </a:solidFill>
              <a:latin typeface="Arial" charset="0"/>
              <a:ea typeface="ＭＳ Ｐゴシック" pitchFamily="50" charset="-128"/>
            </a:endParaRPr>
          </a:p>
          <a:p>
            <a:pPr eaLnBrk="1" hangingPunct="1">
              <a:spcBef>
                <a:spcPct val="0"/>
              </a:spcBef>
              <a:buClrTx/>
              <a:buSzTx/>
              <a:buFontTx/>
              <a:buNone/>
            </a:pPr>
            <a:r>
              <a:rPr lang="ja-JP" altLang="en-US" sz="4400" b="1">
                <a:solidFill>
                  <a:schemeClr val="tx1"/>
                </a:solidFill>
                <a:latin typeface="Arial" charset="0"/>
                <a:ea typeface="ＭＳ Ｐゴシック" pitchFamily="50" charset="-128"/>
              </a:rPr>
              <a:t>約</a:t>
            </a:r>
            <a:r>
              <a:rPr lang="en-US" altLang="ja-JP" sz="4400" b="1">
                <a:solidFill>
                  <a:schemeClr val="tx1"/>
                </a:solidFill>
                <a:latin typeface="Arial" charset="0"/>
                <a:ea typeface="ＭＳ Ｐゴシック" pitchFamily="50" charset="-128"/>
              </a:rPr>
              <a:t>80</a:t>
            </a:r>
            <a:r>
              <a:rPr lang="ja-JP" altLang="en-US" sz="4400" b="1">
                <a:solidFill>
                  <a:schemeClr val="tx1"/>
                </a:solidFill>
                <a:latin typeface="Arial" charset="0"/>
                <a:ea typeface="ＭＳ Ｐゴシック" pitchFamily="50" charset="-128"/>
              </a:rPr>
              <a:t>％</a:t>
            </a:r>
          </a:p>
        </p:txBody>
      </p:sp>
      <p:sp>
        <p:nvSpPr>
          <p:cNvPr id="2" name="円/楕円 1"/>
          <p:cNvSpPr/>
          <p:nvPr/>
        </p:nvSpPr>
        <p:spPr>
          <a:xfrm>
            <a:off x="6011863" y="3789363"/>
            <a:ext cx="2592387" cy="2232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8" name="テキスト ボックス 2"/>
          <p:cNvSpPr txBox="1">
            <a:spLocks noChangeArrowheads="1"/>
          </p:cNvSpPr>
          <p:nvPr/>
        </p:nvSpPr>
        <p:spPr bwMode="auto">
          <a:xfrm>
            <a:off x="8604250" y="6237288"/>
            <a:ext cx="53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４</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2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nextCondLst>
                <p:cond evt="onClick" delay="0">
                  <p:tgtEl>
                    <p:spTgt spid="12290"/>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p:cNvCxnSpPr/>
          <p:nvPr/>
        </p:nvCxnSpPr>
        <p:spPr>
          <a:xfrm>
            <a:off x="1258888" y="5300663"/>
            <a:ext cx="6265862"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1835150" y="1700213"/>
            <a:ext cx="1728788" cy="28813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t>古紙回収量</a:t>
            </a:r>
            <a:endParaRPr lang="en-US" altLang="ja-JP" sz="2000" b="1" dirty="0"/>
          </a:p>
          <a:p>
            <a:pPr algn="ctr">
              <a:defRPr/>
            </a:pPr>
            <a:r>
              <a:rPr lang="en-US" altLang="ja-JP" sz="2000" b="1" dirty="0" smtClean="0">
                <a:solidFill>
                  <a:srgbClr val="FF0000"/>
                </a:solidFill>
              </a:rPr>
              <a:t>2,130</a:t>
            </a:r>
            <a:r>
              <a:rPr lang="ja-JP" altLang="en-US" sz="2000" b="1" dirty="0" smtClean="0"/>
              <a:t>万</a:t>
            </a:r>
            <a:r>
              <a:rPr lang="ja-JP" altLang="en-US" sz="2000" b="1" dirty="0"/>
              <a:t>トン</a:t>
            </a:r>
          </a:p>
        </p:txBody>
      </p:sp>
      <p:sp>
        <p:nvSpPr>
          <p:cNvPr id="56" name="正方形/長方形 55"/>
          <p:cNvSpPr/>
          <p:nvPr/>
        </p:nvSpPr>
        <p:spPr>
          <a:xfrm>
            <a:off x="5219700" y="3213100"/>
            <a:ext cx="1728788" cy="13684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t>古紙回収量</a:t>
            </a:r>
            <a:endParaRPr lang="en-US" altLang="ja-JP" b="1" dirty="0"/>
          </a:p>
          <a:p>
            <a:pPr algn="ctr">
              <a:defRPr/>
            </a:pPr>
            <a:r>
              <a:rPr lang="en-US" altLang="ja-JP" b="1" dirty="0" smtClean="0">
                <a:solidFill>
                  <a:srgbClr val="FF0000"/>
                </a:solidFill>
              </a:rPr>
              <a:t>1,038</a:t>
            </a:r>
            <a:r>
              <a:rPr lang="ja-JP" altLang="en-US" b="1" dirty="0" smtClean="0"/>
              <a:t>万</a:t>
            </a:r>
            <a:r>
              <a:rPr lang="ja-JP" altLang="en-US" b="1" dirty="0"/>
              <a:t>トン</a:t>
            </a:r>
          </a:p>
        </p:txBody>
      </p:sp>
      <p:sp>
        <p:nvSpPr>
          <p:cNvPr id="17413" name="テキスト ボックス 56"/>
          <p:cNvSpPr txBox="1">
            <a:spLocks noChangeArrowheads="1"/>
          </p:cNvSpPr>
          <p:nvPr/>
        </p:nvSpPr>
        <p:spPr bwMode="auto">
          <a:xfrm>
            <a:off x="838200" y="765175"/>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r>
              <a:rPr lang="en-US" altLang="ja-JP" b="1" dirty="0" smtClean="0">
                <a:solidFill>
                  <a:srgbClr val="FF0000"/>
                </a:solidFill>
                <a:latin typeface="Arial" charset="0"/>
                <a:ea typeface="ＭＳ Ｐゴシック" pitchFamily="50" charset="-128"/>
              </a:rPr>
              <a:t>2015</a:t>
            </a:r>
            <a:r>
              <a:rPr lang="ja-JP" altLang="en-US" b="1" dirty="0" smtClean="0">
                <a:solidFill>
                  <a:schemeClr val="tx1"/>
                </a:solidFill>
                <a:latin typeface="Arial" charset="0"/>
                <a:ea typeface="ＭＳ Ｐゴシック" pitchFamily="50" charset="-128"/>
              </a:rPr>
              <a:t>年</a:t>
            </a:r>
            <a:r>
              <a:rPr lang="ja-JP" altLang="en-US" b="1" dirty="0">
                <a:solidFill>
                  <a:schemeClr val="tx1"/>
                </a:solidFill>
                <a:latin typeface="Arial" charset="0"/>
                <a:ea typeface="ＭＳ Ｐゴシック" pitchFamily="50" charset="-128"/>
              </a:rPr>
              <a:t>の紙消費量</a:t>
            </a:r>
            <a:endParaRPr lang="en-US" altLang="ja-JP" b="1" dirty="0">
              <a:solidFill>
                <a:schemeClr val="tx1"/>
              </a:solidFill>
              <a:latin typeface="Arial" charset="0"/>
              <a:ea typeface="ＭＳ Ｐゴシック" pitchFamily="50" charset="-128"/>
            </a:endParaRPr>
          </a:p>
          <a:p>
            <a:pPr algn="ctr" eaLnBrk="1" hangingPunct="1">
              <a:spcBef>
                <a:spcPct val="0"/>
              </a:spcBef>
              <a:buClrTx/>
              <a:buSzTx/>
              <a:buFontTx/>
              <a:buNone/>
            </a:pPr>
            <a:r>
              <a:rPr lang="en-US" altLang="ja-JP" b="1" dirty="0" smtClean="0">
                <a:solidFill>
                  <a:srgbClr val="FF0000"/>
                </a:solidFill>
                <a:latin typeface="Arial" charset="0"/>
                <a:ea typeface="ＭＳ Ｐゴシック" pitchFamily="50" charset="-128"/>
              </a:rPr>
              <a:t>2,691</a:t>
            </a:r>
            <a:r>
              <a:rPr lang="ja-JP" altLang="en-US" b="1" dirty="0" smtClean="0">
                <a:solidFill>
                  <a:schemeClr val="tx1"/>
                </a:solidFill>
                <a:latin typeface="Arial" charset="0"/>
                <a:ea typeface="ＭＳ Ｐゴシック" pitchFamily="50" charset="-128"/>
              </a:rPr>
              <a:t>万</a:t>
            </a:r>
            <a:r>
              <a:rPr lang="ja-JP" altLang="en-US" b="1" dirty="0">
                <a:solidFill>
                  <a:schemeClr val="tx1"/>
                </a:solidFill>
                <a:latin typeface="Arial" charset="0"/>
                <a:ea typeface="ＭＳ Ｐゴシック" pitchFamily="50" charset="-128"/>
              </a:rPr>
              <a:t>トン</a:t>
            </a:r>
            <a:endParaRPr lang="en-US" altLang="ja-JP" b="1" dirty="0">
              <a:solidFill>
                <a:schemeClr val="tx1"/>
              </a:solidFill>
              <a:latin typeface="Arial" charset="0"/>
              <a:ea typeface="ＭＳ Ｐゴシック" pitchFamily="50" charset="-128"/>
            </a:endParaRPr>
          </a:p>
        </p:txBody>
      </p:sp>
      <p:sp>
        <p:nvSpPr>
          <p:cNvPr id="62" name="正方形/長方形 61"/>
          <p:cNvSpPr/>
          <p:nvPr/>
        </p:nvSpPr>
        <p:spPr>
          <a:xfrm>
            <a:off x="5219700" y="1700213"/>
            <a:ext cx="1728788" cy="1512887"/>
          </a:xfrm>
          <a:prstGeom prst="rect">
            <a:avLst/>
          </a:prstGeom>
          <a:solidFill>
            <a:schemeClr val="accent3">
              <a:lumMod val="40000"/>
              <a:lumOff val="60000"/>
            </a:schemeClr>
          </a:solidFill>
          <a:ln>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rPr>
              <a:t>廃棄物処理へ</a:t>
            </a:r>
            <a:endParaRPr lang="en-US" altLang="ja-JP" sz="1600" b="1" dirty="0">
              <a:solidFill>
                <a:schemeClr val="tx1"/>
              </a:solidFill>
            </a:endParaRPr>
          </a:p>
          <a:p>
            <a:pPr algn="ctr">
              <a:defRPr/>
            </a:pPr>
            <a:r>
              <a:rPr lang="en-US" altLang="ja-JP" b="1" dirty="0">
                <a:solidFill>
                  <a:schemeClr val="tx1"/>
                </a:solidFill>
              </a:rPr>
              <a:t> </a:t>
            </a:r>
            <a:r>
              <a:rPr lang="en-US" altLang="ja-JP" b="1" dirty="0" smtClean="0">
                <a:solidFill>
                  <a:srgbClr val="FF0000"/>
                </a:solidFill>
              </a:rPr>
              <a:t>1,092</a:t>
            </a:r>
            <a:r>
              <a:rPr lang="ja-JP" altLang="en-US" b="1" dirty="0" smtClean="0">
                <a:solidFill>
                  <a:schemeClr val="tx1"/>
                </a:solidFill>
              </a:rPr>
              <a:t>万</a:t>
            </a:r>
            <a:r>
              <a:rPr lang="ja-JP" altLang="en-US" b="1" dirty="0">
                <a:solidFill>
                  <a:schemeClr val="tx1"/>
                </a:solidFill>
              </a:rPr>
              <a:t>トン</a:t>
            </a:r>
          </a:p>
        </p:txBody>
      </p:sp>
      <p:sp>
        <p:nvSpPr>
          <p:cNvPr id="17415" name="テキスト ボックス 56"/>
          <p:cNvSpPr txBox="1">
            <a:spLocks noChangeArrowheads="1"/>
          </p:cNvSpPr>
          <p:nvPr/>
        </p:nvSpPr>
        <p:spPr bwMode="auto">
          <a:xfrm>
            <a:off x="4356100" y="765175"/>
            <a:ext cx="453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0"/>
              </a:spcBef>
              <a:buClrTx/>
              <a:buSzTx/>
              <a:buFontTx/>
              <a:buNone/>
            </a:pPr>
            <a:r>
              <a:rPr lang="en-US" altLang="ja-JP" b="1" dirty="0">
                <a:solidFill>
                  <a:schemeClr val="tx1"/>
                </a:solidFill>
                <a:latin typeface="Arial" charset="0"/>
                <a:ea typeface="ＭＳ Ｐゴシック" pitchFamily="50" charset="-128"/>
              </a:rPr>
              <a:t>1970</a:t>
            </a:r>
            <a:r>
              <a:rPr lang="ja-JP" altLang="en-US" b="1" dirty="0">
                <a:solidFill>
                  <a:schemeClr val="tx1"/>
                </a:solidFill>
                <a:latin typeface="Arial" charset="0"/>
                <a:ea typeface="ＭＳ Ｐゴシック" pitchFamily="50" charset="-128"/>
              </a:rPr>
              <a:t>年の古紙回収率</a:t>
            </a:r>
            <a:r>
              <a:rPr lang="en-US" altLang="ja-JP" b="1" dirty="0">
                <a:solidFill>
                  <a:schemeClr val="tx1"/>
                </a:solidFill>
                <a:latin typeface="Arial" charset="0"/>
                <a:ea typeface="ＭＳ Ｐゴシック" pitchFamily="50" charset="-128"/>
              </a:rPr>
              <a:t>(38.6%)</a:t>
            </a:r>
          </a:p>
          <a:p>
            <a:pPr eaLnBrk="1" hangingPunct="1">
              <a:spcBef>
                <a:spcPct val="0"/>
              </a:spcBef>
              <a:buClrTx/>
              <a:buSzTx/>
              <a:buFontTx/>
              <a:buNone/>
            </a:pPr>
            <a:r>
              <a:rPr lang="ja-JP" altLang="en-US" b="1" dirty="0">
                <a:solidFill>
                  <a:schemeClr val="tx1"/>
                </a:solidFill>
                <a:latin typeface="Arial" charset="0"/>
                <a:ea typeface="ＭＳ Ｐゴシック" pitchFamily="50" charset="-128"/>
              </a:rPr>
              <a:t>　のままだったらどうなるか</a:t>
            </a:r>
            <a:r>
              <a:rPr lang="ja-JP" altLang="en-US" b="1" dirty="0" err="1">
                <a:solidFill>
                  <a:schemeClr val="tx1"/>
                </a:solidFill>
                <a:latin typeface="Arial" charset="0"/>
                <a:ea typeface="ＭＳ Ｐゴシック" pitchFamily="50" charset="-128"/>
              </a:rPr>
              <a:t>．．．</a:t>
            </a:r>
            <a:endParaRPr lang="ja-JP" altLang="en-US" b="1" dirty="0">
              <a:solidFill>
                <a:schemeClr val="tx1"/>
              </a:solidFill>
              <a:latin typeface="Arial" charset="0"/>
              <a:ea typeface="ＭＳ Ｐゴシック" pitchFamily="50" charset="-128"/>
            </a:endParaRPr>
          </a:p>
        </p:txBody>
      </p:sp>
      <p:sp>
        <p:nvSpPr>
          <p:cNvPr id="17416" name="テキスト ボックス 18"/>
          <p:cNvSpPr txBox="1">
            <a:spLocks noChangeArrowheads="1"/>
          </p:cNvSpPr>
          <p:nvPr/>
        </p:nvSpPr>
        <p:spPr bwMode="auto">
          <a:xfrm>
            <a:off x="949325" y="5445125"/>
            <a:ext cx="7272338" cy="646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a:solidFill>
                  <a:schemeClr val="tx1"/>
                </a:solidFill>
                <a:latin typeface="HGS創英角ﾎﾟｯﾌﾟ体" pitchFamily="50" charset="-128"/>
                <a:ea typeface="HGS創英角ﾎﾟｯﾌﾟ体" pitchFamily="50" charset="-128"/>
              </a:rPr>
              <a:t>古紙リサイクルの進展により、</a:t>
            </a:r>
            <a:r>
              <a:rPr lang="en-US" altLang="ja-JP" sz="1800" dirty="0" smtClean="0">
                <a:solidFill>
                  <a:srgbClr val="FF0000"/>
                </a:solidFill>
                <a:latin typeface="HGS創英角ﾎﾟｯﾌﾟ体" pitchFamily="50" charset="-128"/>
                <a:ea typeface="HGS創英角ﾎﾟｯﾌﾟ体" pitchFamily="50" charset="-128"/>
              </a:rPr>
              <a:t>1,092</a:t>
            </a:r>
            <a:r>
              <a:rPr lang="ja-JP" altLang="en-US" sz="1800" dirty="0" smtClean="0">
                <a:solidFill>
                  <a:schemeClr val="tx1"/>
                </a:solidFill>
                <a:latin typeface="HGS創英角ﾎﾟｯﾌﾟ体" pitchFamily="50" charset="-128"/>
                <a:ea typeface="HGS創英角ﾎﾟｯﾌﾟ体" pitchFamily="50" charset="-128"/>
              </a:rPr>
              <a:t>万</a:t>
            </a:r>
            <a:r>
              <a:rPr lang="ja-JP" altLang="en-US" sz="1800" dirty="0">
                <a:solidFill>
                  <a:schemeClr val="tx1"/>
                </a:solidFill>
                <a:latin typeface="HGS創英角ﾎﾟｯﾌﾟ体" pitchFamily="50" charset="-128"/>
                <a:ea typeface="HGS創英角ﾎﾟｯﾌﾟ体" pitchFamily="50" charset="-128"/>
              </a:rPr>
              <a:t>トンの廃棄物減量化の効果があったといえる</a:t>
            </a:r>
          </a:p>
        </p:txBody>
      </p:sp>
      <p:sp>
        <p:nvSpPr>
          <p:cNvPr id="12" name="正方形/長方形 11"/>
          <p:cNvSpPr/>
          <p:nvPr/>
        </p:nvSpPr>
        <p:spPr>
          <a:xfrm>
            <a:off x="1835150" y="4581525"/>
            <a:ext cx="1728788" cy="71913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0000"/>
                </a:solidFill>
              </a:rPr>
              <a:t>廃棄処理量</a:t>
            </a:r>
            <a:endParaRPr lang="en-US" altLang="ja-JP" dirty="0">
              <a:solidFill>
                <a:srgbClr val="000000"/>
              </a:solidFill>
            </a:endParaRPr>
          </a:p>
          <a:p>
            <a:pPr algn="ctr">
              <a:defRPr/>
            </a:pPr>
            <a:r>
              <a:rPr lang="en-US" altLang="ja-JP" dirty="0" smtClean="0">
                <a:solidFill>
                  <a:srgbClr val="FF0000"/>
                </a:solidFill>
              </a:rPr>
              <a:t>561</a:t>
            </a:r>
            <a:r>
              <a:rPr lang="ja-JP" altLang="en-US" dirty="0" smtClean="0">
                <a:solidFill>
                  <a:srgbClr val="000000"/>
                </a:solidFill>
              </a:rPr>
              <a:t>万トン</a:t>
            </a:r>
            <a:endParaRPr lang="en-US" altLang="ja-JP" dirty="0">
              <a:solidFill>
                <a:srgbClr val="000000"/>
              </a:solidFill>
            </a:endParaRPr>
          </a:p>
        </p:txBody>
      </p:sp>
      <p:sp>
        <p:nvSpPr>
          <p:cNvPr id="15" name="正方形/長方形 14"/>
          <p:cNvSpPr/>
          <p:nvPr/>
        </p:nvSpPr>
        <p:spPr>
          <a:xfrm>
            <a:off x="5219700" y="4581525"/>
            <a:ext cx="1728788" cy="71913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0000"/>
                </a:solidFill>
              </a:rPr>
              <a:t>廃棄処理量</a:t>
            </a:r>
            <a:endParaRPr lang="en-US" altLang="ja-JP" dirty="0">
              <a:solidFill>
                <a:srgbClr val="000000"/>
              </a:solidFill>
            </a:endParaRPr>
          </a:p>
          <a:p>
            <a:pPr algn="ctr">
              <a:defRPr/>
            </a:pPr>
            <a:r>
              <a:rPr lang="en-US" altLang="ja-JP" dirty="0" smtClean="0">
                <a:solidFill>
                  <a:srgbClr val="FF0000"/>
                </a:solidFill>
              </a:rPr>
              <a:t>561</a:t>
            </a:r>
            <a:r>
              <a:rPr lang="ja-JP" altLang="en-US" dirty="0" smtClean="0">
                <a:solidFill>
                  <a:srgbClr val="000000"/>
                </a:solidFill>
              </a:rPr>
              <a:t>万</a:t>
            </a:r>
            <a:r>
              <a:rPr lang="ja-JP" altLang="en-US" dirty="0">
                <a:solidFill>
                  <a:srgbClr val="000000"/>
                </a:solidFill>
              </a:rPr>
              <a:t>トン</a:t>
            </a:r>
            <a:endParaRPr lang="en-US" altLang="ja-JP" dirty="0">
              <a:solidFill>
                <a:srgbClr val="000000"/>
              </a:solidFill>
            </a:endParaRPr>
          </a:p>
        </p:txBody>
      </p:sp>
      <p:sp>
        <p:nvSpPr>
          <p:cNvPr id="17420" name="テキスト ボックス 15"/>
          <p:cNvSpPr txBox="1">
            <a:spLocks noChangeArrowheads="1"/>
          </p:cNvSpPr>
          <p:nvPr/>
        </p:nvSpPr>
        <p:spPr bwMode="auto">
          <a:xfrm>
            <a:off x="0" y="2133600"/>
            <a:ext cx="1944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b="1" dirty="0">
                <a:solidFill>
                  <a:srgbClr val="0070C0"/>
                </a:solidFill>
                <a:latin typeface="Arial" charset="0"/>
                <a:ea typeface="ＭＳ Ｐゴシック" pitchFamily="50" charset="-128"/>
                <a:cs typeface="Arial" charset="0"/>
              </a:rPr>
              <a:t>　　</a:t>
            </a:r>
            <a:r>
              <a:rPr lang="en-US" altLang="ja-JP" b="1" dirty="0" smtClean="0">
                <a:solidFill>
                  <a:srgbClr val="FF0000"/>
                </a:solidFill>
                <a:latin typeface="Arial" charset="0"/>
                <a:ea typeface="ＭＳ Ｐゴシック" pitchFamily="50" charset="-128"/>
                <a:cs typeface="Arial" charset="0"/>
              </a:rPr>
              <a:t>2015</a:t>
            </a:r>
            <a:r>
              <a:rPr lang="ja-JP" altLang="en-US" b="1" dirty="0" smtClean="0">
                <a:solidFill>
                  <a:srgbClr val="FF0000"/>
                </a:solidFill>
                <a:latin typeface="Arial" charset="0"/>
                <a:ea typeface="ＭＳ Ｐゴシック" pitchFamily="50" charset="-128"/>
                <a:cs typeface="Arial" charset="0"/>
              </a:rPr>
              <a:t>年</a:t>
            </a:r>
            <a:endParaRPr lang="en-US" altLang="ja-JP" b="1" dirty="0">
              <a:solidFill>
                <a:srgbClr val="FF0000"/>
              </a:solidFill>
              <a:latin typeface="Arial" charset="0"/>
              <a:ea typeface="ＭＳ Ｐゴシック" pitchFamily="50" charset="-128"/>
              <a:cs typeface="Arial" charset="0"/>
            </a:endParaRPr>
          </a:p>
          <a:p>
            <a:pPr eaLnBrk="1" hangingPunct="1">
              <a:spcBef>
                <a:spcPct val="0"/>
              </a:spcBef>
              <a:buClrTx/>
              <a:buSzTx/>
              <a:buFontTx/>
              <a:buNone/>
            </a:pPr>
            <a:r>
              <a:rPr lang="ja-JP" altLang="en-US" b="1" dirty="0">
                <a:solidFill>
                  <a:srgbClr val="0070C0"/>
                </a:solidFill>
                <a:latin typeface="Arial" charset="0"/>
                <a:ea typeface="ＭＳ Ｐゴシック" pitchFamily="50" charset="-128"/>
                <a:cs typeface="Arial" charset="0"/>
              </a:rPr>
              <a:t>古紙回収率</a:t>
            </a:r>
            <a:endParaRPr lang="en-US" altLang="ja-JP" b="1" dirty="0">
              <a:solidFill>
                <a:srgbClr val="0070C0"/>
              </a:solidFill>
              <a:latin typeface="Arial" charset="0"/>
              <a:ea typeface="ＭＳ Ｐゴシック" pitchFamily="50" charset="-128"/>
              <a:cs typeface="Arial" charset="0"/>
            </a:endParaRPr>
          </a:p>
          <a:p>
            <a:pPr eaLnBrk="1" hangingPunct="1">
              <a:spcBef>
                <a:spcPct val="0"/>
              </a:spcBef>
              <a:buClrTx/>
              <a:buSzTx/>
              <a:buFontTx/>
              <a:buNone/>
            </a:pPr>
            <a:r>
              <a:rPr lang="ja-JP" altLang="en-US" b="1" dirty="0">
                <a:solidFill>
                  <a:srgbClr val="0070C0"/>
                </a:solidFill>
                <a:latin typeface="Arial" charset="0"/>
                <a:ea typeface="ＭＳ Ｐゴシック" pitchFamily="50" charset="-128"/>
                <a:cs typeface="Arial" charset="0"/>
              </a:rPr>
              <a:t>　　</a:t>
            </a:r>
            <a:r>
              <a:rPr lang="en-US" altLang="ja-JP" b="1" dirty="0" smtClean="0">
                <a:solidFill>
                  <a:srgbClr val="FF0000"/>
                </a:solidFill>
                <a:latin typeface="Arial" charset="0"/>
                <a:ea typeface="ＭＳ Ｐゴシック" pitchFamily="50" charset="-128"/>
                <a:cs typeface="Arial" charset="0"/>
              </a:rPr>
              <a:t>81.3</a:t>
            </a:r>
            <a:r>
              <a:rPr lang="ja-JP" altLang="en-US" b="1" dirty="0" smtClean="0">
                <a:solidFill>
                  <a:srgbClr val="FF0000"/>
                </a:solidFill>
                <a:latin typeface="Arial" charset="0"/>
                <a:ea typeface="ＭＳ Ｐゴシック" pitchFamily="50" charset="-128"/>
                <a:cs typeface="Arial" charset="0"/>
              </a:rPr>
              <a:t>％</a:t>
            </a:r>
            <a:endParaRPr lang="ja-JP" altLang="en-US" b="1" dirty="0">
              <a:solidFill>
                <a:srgbClr val="FF0000"/>
              </a:solidFill>
              <a:latin typeface="Arial" charset="0"/>
              <a:ea typeface="ＭＳ Ｐゴシック" pitchFamily="50" charset="-128"/>
              <a:cs typeface="Arial" charset="0"/>
            </a:endParaRPr>
          </a:p>
        </p:txBody>
      </p:sp>
      <p:sp>
        <p:nvSpPr>
          <p:cNvPr id="18" name="右矢印 17"/>
          <p:cNvSpPr/>
          <p:nvPr/>
        </p:nvSpPr>
        <p:spPr>
          <a:xfrm>
            <a:off x="3995738" y="3284538"/>
            <a:ext cx="863600" cy="649287"/>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22" name="正方形/長方形 9"/>
          <p:cNvSpPr>
            <a:spLocks noChangeArrowheads="1"/>
          </p:cNvSpPr>
          <p:nvPr/>
        </p:nvSpPr>
        <p:spPr bwMode="auto">
          <a:xfrm>
            <a:off x="2473325" y="6138863"/>
            <a:ext cx="572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200">
                <a:solidFill>
                  <a:schemeClr val="tx1"/>
                </a:solidFill>
                <a:latin typeface="Arial" charset="0"/>
                <a:ea typeface="ＭＳ Ｐゴシック" pitchFamily="50" charset="-128"/>
              </a:rPr>
              <a:t>出典：経済産業省生産動態統計年報、財務省貿易統計</a:t>
            </a:r>
          </a:p>
        </p:txBody>
      </p:sp>
      <p:sp>
        <p:nvSpPr>
          <p:cNvPr id="17423" name="テキスト ボックス 1"/>
          <p:cNvSpPr txBox="1">
            <a:spLocks noChangeArrowheads="1"/>
          </p:cNvSpPr>
          <p:nvPr/>
        </p:nvSpPr>
        <p:spPr bwMode="auto">
          <a:xfrm>
            <a:off x="8545513" y="6276975"/>
            <a:ext cx="347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５</a:t>
            </a:r>
            <a:endParaRPr lang="ja-JP" altLang="en-US" sz="1800" dirty="0">
              <a:solidFill>
                <a:schemeClr val="tx1"/>
              </a:solidFill>
              <a:latin typeface="Arial" charset="0"/>
              <a:ea typeface="ＭＳ Ｐゴシック" pitchFamily="50" charset="-128"/>
            </a:endParaRPr>
          </a:p>
        </p:txBody>
      </p:sp>
      <p:sp>
        <p:nvSpPr>
          <p:cNvPr id="16" name="テキスト ボックス 15"/>
          <p:cNvSpPr txBox="1">
            <a:spLocks noChangeArrowheads="1"/>
          </p:cNvSpPr>
          <p:nvPr/>
        </p:nvSpPr>
        <p:spPr bwMode="auto">
          <a:xfrm>
            <a:off x="19653" y="3009106"/>
            <a:ext cx="1944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endParaRPr lang="en-US" altLang="ja-JP" b="1" dirty="0">
              <a:solidFill>
                <a:srgbClr val="0070C0"/>
              </a:solidFill>
              <a:latin typeface="Arial" charset="0"/>
              <a:ea typeface="ＭＳ Ｐゴシック" pitchFamily="50" charset="-128"/>
              <a:cs typeface="Arial" charset="0"/>
            </a:endParaRPr>
          </a:p>
          <a:p>
            <a:pPr eaLnBrk="1" hangingPunct="1">
              <a:spcBef>
                <a:spcPct val="0"/>
              </a:spcBef>
              <a:buClrTx/>
              <a:buSzTx/>
              <a:buFontTx/>
              <a:buNone/>
            </a:pPr>
            <a:r>
              <a:rPr lang="ja-JP" altLang="en-US" b="1" dirty="0" smtClean="0">
                <a:solidFill>
                  <a:srgbClr val="FF0000"/>
                </a:solidFill>
                <a:latin typeface="Arial" charset="0"/>
                <a:ea typeface="ＭＳ Ｐゴシック" pitchFamily="50" charset="-128"/>
                <a:cs typeface="Arial" charset="0"/>
              </a:rPr>
              <a:t>古紙利用率</a:t>
            </a:r>
            <a:endParaRPr lang="en-US" altLang="ja-JP" b="1" dirty="0">
              <a:solidFill>
                <a:srgbClr val="FF0000"/>
              </a:solidFill>
              <a:latin typeface="Arial" charset="0"/>
              <a:ea typeface="ＭＳ Ｐゴシック" pitchFamily="50" charset="-128"/>
              <a:cs typeface="Arial" charset="0"/>
            </a:endParaRPr>
          </a:p>
          <a:p>
            <a:pPr eaLnBrk="1" hangingPunct="1">
              <a:spcBef>
                <a:spcPct val="0"/>
              </a:spcBef>
              <a:buClrTx/>
              <a:buSzTx/>
              <a:buFontTx/>
              <a:buNone/>
            </a:pPr>
            <a:r>
              <a:rPr lang="ja-JP" altLang="en-US" b="1" dirty="0">
                <a:solidFill>
                  <a:srgbClr val="FF0000"/>
                </a:solidFill>
                <a:latin typeface="Arial" charset="0"/>
                <a:ea typeface="ＭＳ Ｐゴシック" pitchFamily="50" charset="-128"/>
                <a:cs typeface="Arial" charset="0"/>
              </a:rPr>
              <a:t>　　</a:t>
            </a:r>
            <a:r>
              <a:rPr lang="ja-JP" altLang="en-US" b="1" dirty="0" smtClean="0">
                <a:solidFill>
                  <a:srgbClr val="FF0000"/>
                </a:solidFill>
                <a:latin typeface="Arial" charset="0"/>
                <a:ea typeface="ＭＳ Ｐゴシック" pitchFamily="50" charset="-128"/>
                <a:cs typeface="Arial" charset="0"/>
              </a:rPr>
              <a:t>６４</a:t>
            </a:r>
            <a:r>
              <a:rPr lang="en-US" altLang="ja-JP" b="1" dirty="0" smtClean="0">
                <a:solidFill>
                  <a:srgbClr val="FF0000"/>
                </a:solidFill>
                <a:latin typeface="Arial" charset="0"/>
                <a:ea typeface="ＭＳ Ｐゴシック" pitchFamily="50" charset="-128"/>
                <a:cs typeface="Arial" charset="0"/>
              </a:rPr>
              <a:t>.3</a:t>
            </a:r>
            <a:r>
              <a:rPr lang="ja-JP" altLang="en-US" b="1" dirty="0" smtClean="0">
                <a:solidFill>
                  <a:srgbClr val="FF0000"/>
                </a:solidFill>
                <a:latin typeface="Arial" charset="0"/>
                <a:ea typeface="ＭＳ Ｐゴシック" pitchFamily="50" charset="-128"/>
                <a:cs typeface="Arial" charset="0"/>
              </a:rPr>
              <a:t>％</a:t>
            </a:r>
            <a:endParaRPr lang="ja-JP" altLang="en-US" b="1" dirty="0">
              <a:solidFill>
                <a:srgbClr val="FF0000"/>
              </a:solidFill>
              <a:latin typeface="Arial" charset="0"/>
              <a:ea typeface="ＭＳ Ｐゴシック" pitchFamily="50" charset="-128"/>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29593732"/>
              </p:ext>
            </p:extLst>
          </p:nvPr>
        </p:nvGraphicFramePr>
        <p:xfrm>
          <a:off x="-1476672" y="2532335"/>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3" name="タイトル 2"/>
          <p:cNvSpPr>
            <a:spLocks noGrp="1"/>
          </p:cNvSpPr>
          <p:nvPr>
            <p:ph type="title"/>
          </p:nvPr>
        </p:nvSpPr>
        <p:spPr/>
        <p:txBody>
          <a:bodyPr/>
          <a:lstStyle/>
          <a:p>
            <a:r>
              <a:rPr kumimoji="1" lang="ja-JP" altLang="en-US" dirty="0" smtClean="0">
                <a:solidFill>
                  <a:schemeClr val="tx1"/>
                </a:solidFill>
              </a:rPr>
              <a:t>更なる古紙回収の可能性</a:t>
            </a:r>
            <a:endParaRPr kumimoji="1" lang="ja-JP" altLang="en-US" dirty="0">
              <a:solidFill>
                <a:schemeClr val="tx1"/>
              </a:solidFill>
            </a:endParaRPr>
          </a:p>
        </p:txBody>
      </p:sp>
      <p:sp>
        <p:nvSpPr>
          <p:cNvPr id="6" name="テキスト ボックス 3"/>
          <p:cNvSpPr txBox="1">
            <a:spLocks noChangeArrowheads="1"/>
          </p:cNvSpPr>
          <p:nvPr/>
        </p:nvSpPr>
        <p:spPr bwMode="auto">
          <a:xfrm>
            <a:off x="683568" y="5949280"/>
            <a:ext cx="72723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None/>
            </a:pPr>
            <a:r>
              <a:rPr lang="ja-JP" altLang="en-US" sz="1200" dirty="0">
                <a:solidFill>
                  <a:schemeClr val="tx1"/>
                </a:solidFill>
                <a:latin typeface="HGP創英角ｺﾞｼｯｸUB" pitchFamily="50" charset="-128"/>
                <a:ea typeface="HGP創英角ｺﾞｼｯｸUB" pitchFamily="50" charset="-128"/>
              </a:rPr>
              <a:t>出展：環境省［容器包装廃棄物の使用・</a:t>
            </a:r>
            <a:r>
              <a:rPr lang="ja-JP" altLang="en-US" sz="1200" dirty="0" smtClean="0">
                <a:solidFill>
                  <a:schemeClr val="tx1"/>
                </a:solidFill>
                <a:latin typeface="HGP創英角ｺﾞｼｯｸUB" pitchFamily="50" charset="-128"/>
                <a:ea typeface="HGP創英角ｺﾞｼｯｸUB" pitchFamily="50" charset="-128"/>
              </a:rPr>
              <a:t>排出</a:t>
            </a:r>
            <a:r>
              <a:rPr lang="ja-JP" altLang="en-US" sz="1200" dirty="0">
                <a:solidFill>
                  <a:schemeClr val="tx1"/>
                </a:solidFill>
                <a:latin typeface="HGP創英角ｺﾞｼｯｸUB" pitchFamily="50" charset="-128"/>
                <a:ea typeface="HGP創英角ｺﾞｼｯｸUB" pitchFamily="50" charset="-128"/>
              </a:rPr>
              <a:t>実態</a:t>
            </a:r>
            <a:r>
              <a:rPr lang="ja-JP" altLang="en-US" sz="1200" dirty="0" smtClean="0">
                <a:solidFill>
                  <a:schemeClr val="tx1"/>
                </a:solidFill>
                <a:latin typeface="HGP創英角ｺﾞｼｯｸUB" pitchFamily="50" charset="-128"/>
                <a:ea typeface="HGP創英角ｺﾞｼｯｸUB" pitchFamily="50" charset="-128"/>
              </a:rPr>
              <a:t>調査</a:t>
            </a:r>
            <a:r>
              <a:rPr lang="ja-JP" altLang="en-US" sz="1200" dirty="0">
                <a:solidFill>
                  <a:schemeClr val="tx1"/>
                </a:solidFill>
                <a:latin typeface="HGP創英角ｺﾞｼｯｸUB" pitchFamily="50" charset="-128"/>
                <a:ea typeface="HGP創英角ｺﾞｼｯｸUB" pitchFamily="50" charset="-128"/>
              </a:rPr>
              <a:t>の概要（平成</a:t>
            </a:r>
            <a:r>
              <a:rPr lang="en-US" altLang="ja-JP" sz="1200" dirty="0">
                <a:solidFill>
                  <a:schemeClr val="tx1"/>
                </a:solidFill>
                <a:latin typeface="HGP創英角ｺﾞｼｯｸUB" pitchFamily="50" charset="-128"/>
                <a:ea typeface="HGP創英角ｺﾞｼｯｸUB" pitchFamily="50" charset="-128"/>
              </a:rPr>
              <a:t>27</a:t>
            </a:r>
            <a:r>
              <a:rPr lang="ja-JP" altLang="en-US" sz="1200" dirty="0">
                <a:solidFill>
                  <a:schemeClr val="tx1"/>
                </a:solidFill>
                <a:latin typeface="HGP創英角ｺﾞｼｯｸUB" pitchFamily="50" charset="-128"/>
                <a:ea typeface="HGP創英角ｺﾞｼｯｸUB" pitchFamily="50" charset="-128"/>
              </a:rPr>
              <a:t>年度）</a:t>
            </a:r>
            <a:endParaRPr lang="en-US" altLang="ja-JP" sz="1200" dirty="0">
              <a:solidFill>
                <a:schemeClr val="tx1"/>
              </a:solidFill>
              <a:latin typeface="HGP創英角ｺﾞｼｯｸUB" pitchFamily="50" charset="-128"/>
              <a:ea typeface="HGP創英角ｺﾞｼｯｸUB" pitchFamily="50" charset="-128"/>
            </a:endParaRPr>
          </a:p>
          <a:p>
            <a:pPr eaLnBrk="1" hangingPunct="1">
              <a:spcBef>
                <a:spcPct val="0"/>
              </a:spcBef>
              <a:buClrTx/>
              <a:buSzTx/>
              <a:buFontTx/>
              <a:buNone/>
            </a:pPr>
            <a:endParaRPr lang="ja-JP" altLang="en-US" sz="1400" dirty="0">
              <a:solidFill>
                <a:schemeClr val="tx1"/>
              </a:solidFill>
              <a:latin typeface="HGS創英角ﾎﾟｯﾌﾟ体" pitchFamily="50" charset="-128"/>
              <a:ea typeface="HGS創英角ﾎﾟｯﾌﾟ体" pitchFamily="50" charset="-128"/>
            </a:endParaRPr>
          </a:p>
        </p:txBody>
      </p:sp>
      <p:sp>
        <p:nvSpPr>
          <p:cNvPr id="2" name="正方形/長方形 1"/>
          <p:cNvSpPr/>
          <p:nvPr/>
        </p:nvSpPr>
        <p:spPr>
          <a:xfrm>
            <a:off x="3275856" y="3012306"/>
            <a:ext cx="1661032" cy="523220"/>
          </a:xfrm>
          <a:prstGeom prst="rect">
            <a:avLst/>
          </a:prstGeom>
        </p:spPr>
        <p:txBody>
          <a:bodyPr wrap="none">
            <a:spAutoFit/>
          </a:bodyPr>
          <a:lstStyle/>
          <a:p>
            <a:r>
              <a:rPr lang="ja-JP" altLang="en-US" sz="1400" dirty="0" smtClean="0"/>
              <a:t>家庭ごみ：</a:t>
            </a:r>
            <a:r>
              <a:rPr lang="en-US" altLang="ja-JP" sz="1400" dirty="0" smtClean="0"/>
              <a:t>2,223</a:t>
            </a:r>
            <a:r>
              <a:rPr lang="ja-JP" altLang="en-US" sz="1400" dirty="0" smtClean="0"/>
              <a:t>万</a:t>
            </a:r>
            <a:r>
              <a:rPr lang="ja-JP" altLang="en-US" sz="1400" dirty="0" err="1" smtClean="0"/>
              <a:t>ｔ</a:t>
            </a:r>
            <a:endParaRPr lang="en-US" altLang="ja-JP" sz="1400" dirty="0" smtClean="0"/>
          </a:p>
          <a:p>
            <a:r>
              <a:rPr lang="ja-JP" altLang="en-US" sz="1400" dirty="0" smtClean="0"/>
              <a:t>紙類：</a:t>
            </a:r>
            <a:r>
              <a:rPr lang="en-US" altLang="ja-JP" sz="1400" dirty="0" smtClean="0"/>
              <a:t>729</a:t>
            </a:r>
            <a:r>
              <a:rPr lang="ja-JP" altLang="en-US" sz="1400" dirty="0" smtClean="0"/>
              <a:t>万ｔ</a:t>
            </a:r>
            <a:endParaRPr lang="ja-JP" altLang="en-US" sz="1400" dirty="0"/>
          </a:p>
        </p:txBody>
      </p:sp>
      <p:sp>
        <p:nvSpPr>
          <p:cNvPr id="8" name="線吹き出し 1 (枠付き) 7"/>
          <p:cNvSpPr/>
          <p:nvPr/>
        </p:nvSpPr>
        <p:spPr>
          <a:xfrm>
            <a:off x="3635660" y="3535526"/>
            <a:ext cx="1368152" cy="612648"/>
          </a:xfrm>
          <a:prstGeom prst="borderCallout1">
            <a:avLst>
              <a:gd name="adj1" fmla="val 18750"/>
              <a:gd name="adj2" fmla="val -8333"/>
              <a:gd name="adj3" fmla="val 83042"/>
              <a:gd name="adj4" fmla="val -46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家庭ごみの</a:t>
            </a:r>
            <a:r>
              <a:rPr kumimoji="1" lang="en-US" altLang="ja-JP" sz="1600" dirty="0" smtClean="0">
                <a:solidFill>
                  <a:schemeClr val="tx1"/>
                </a:solidFill>
              </a:rPr>
              <a:t>1/3</a:t>
            </a:r>
            <a:r>
              <a:rPr kumimoji="1" lang="ja-JP" altLang="en-US" sz="1600" dirty="0" smtClean="0">
                <a:solidFill>
                  <a:schemeClr val="tx1"/>
                </a:solidFill>
              </a:rPr>
              <a:t>が紙類</a:t>
            </a:r>
            <a:endParaRPr kumimoji="1" lang="ja-JP" altLang="en-US" sz="1600" dirty="0">
              <a:solidFill>
                <a:schemeClr val="tx1"/>
              </a:solidFill>
            </a:endParaRPr>
          </a:p>
        </p:txBody>
      </p:sp>
      <p:sp>
        <p:nvSpPr>
          <p:cNvPr id="9" name="正方形/長方形 8"/>
          <p:cNvSpPr/>
          <p:nvPr/>
        </p:nvSpPr>
        <p:spPr>
          <a:xfrm>
            <a:off x="6211787" y="4121389"/>
            <a:ext cx="2614818" cy="923330"/>
          </a:xfrm>
          <a:prstGeom prst="rect">
            <a:avLst/>
          </a:prstGeom>
        </p:spPr>
        <p:txBody>
          <a:bodyPr wrap="none">
            <a:spAutoFit/>
          </a:bodyPr>
          <a:lstStyle/>
          <a:p>
            <a:r>
              <a:rPr lang="ja-JP" altLang="en-US" dirty="0" smtClean="0">
                <a:latin typeface="HGP創英角ｺﾞｼｯｸUB" pitchFamily="50" charset="-128"/>
                <a:ea typeface="HGP創英角ｺﾞｼｯｸUB" pitchFamily="50" charset="-128"/>
              </a:rPr>
              <a:t>捨てられる紙ごみ</a:t>
            </a:r>
            <a:endParaRPr lang="en-US" altLang="ja-JP" dirty="0" smtClean="0">
              <a:latin typeface="HGP創英角ｺﾞｼｯｸUB" pitchFamily="50" charset="-128"/>
              <a:ea typeface="HGP創英角ｺﾞｼｯｸUB" pitchFamily="50" charset="-128"/>
            </a:endParaRPr>
          </a:p>
          <a:p>
            <a:r>
              <a:rPr lang="ja-JP" altLang="en-US" dirty="0" smtClean="0">
                <a:latin typeface="HGP創英角ｺﾞｼｯｸUB" pitchFamily="50" charset="-128"/>
                <a:ea typeface="HGP創英角ｺﾞｼｯｸUB" pitchFamily="50" charset="-128"/>
              </a:rPr>
              <a:t>をリサイクルに向ける事が</a:t>
            </a:r>
            <a:endParaRPr lang="en-US" altLang="ja-JP" dirty="0" smtClean="0">
              <a:latin typeface="HGP創英角ｺﾞｼｯｸUB" pitchFamily="50" charset="-128"/>
              <a:ea typeface="HGP創英角ｺﾞｼｯｸUB" pitchFamily="50" charset="-128"/>
            </a:endParaRPr>
          </a:p>
          <a:p>
            <a:r>
              <a:rPr lang="ja-JP" altLang="en-US" dirty="0" smtClean="0">
                <a:latin typeface="HGP創英角ｺﾞｼｯｸUB" pitchFamily="50" charset="-128"/>
                <a:ea typeface="HGP創英角ｺﾞｼｯｸUB" pitchFamily="50" charset="-128"/>
              </a:rPr>
              <a:t>重要！！</a:t>
            </a:r>
            <a:endParaRPr lang="en-US" altLang="ja-JP" dirty="0" smtClean="0">
              <a:latin typeface="HGP創英角ｺﾞｼｯｸUB" pitchFamily="50" charset="-128"/>
              <a:ea typeface="HGP創英角ｺﾞｼｯｸUB" pitchFamily="50" charset="-128"/>
            </a:endParaRPr>
          </a:p>
        </p:txBody>
      </p:sp>
      <p:sp>
        <p:nvSpPr>
          <p:cNvPr id="10" name="右矢印 9"/>
          <p:cNvSpPr/>
          <p:nvPr/>
        </p:nvSpPr>
        <p:spPr>
          <a:xfrm>
            <a:off x="5090908" y="4121389"/>
            <a:ext cx="978408" cy="720080"/>
          </a:xfrm>
          <a:prstGeom prst="rightArrow">
            <a:avLst>
              <a:gd name="adj1" fmla="val 50000"/>
              <a:gd name="adj2" fmla="val 28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つまり・・・</a:t>
            </a:r>
            <a:endParaRPr kumimoji="1" lang="ja-JP" altLang="en-US" sz="1200" dirty="0">
              <a:solidFill>
                <a:schemeClr val="tx1"/>
              </a:solidFill>
            </a:endParaRPr>
          </a:p>
        </p:txBody>
      </p:sp>
    </p:spTree>
    <p:extLst>
      <p:ext uri="{BB962C8B-B14F-4D97-AF65-F5344CB8AC3E}">
        <p14:creationId xmlns:p14="http://schemas.microsoft.com/office/powerpoint/2010/main" val="218242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a:off x="1259632" y="2970026"/>
            <a:ext cx="5481517" cy="22723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452187" y="692696"/>
            <a:ext cx="8229600" cy="1252537"/>
          </a:xfrm>
        </p:spPr>
        <p:txBody>
          <a:bodyPr/>
          <a:lstStyle/>
          <a:p>
            <a:r>
              <a:rPr lang="ja-JP" altLang="en-US" sz="3200" dirty="0" smtClean="0">
                <a:solidFill>
                  <a:schemeClr val="tx1"/>
                </a:solidFill>
                <a:latin typeface="HGP創英角ｺﾞｼｯｸUB" pitchFamily="50" charset="-128"/>
                <a:ea typeface="HGP創英角ｺﾞｼｯｸUB" pitchFamily="50" charset="-128"/>
              </a:rPr>
              <a:t>地球</a:t>
            </a:r>
            <a:r>
              <a:rPr lang="ja-JP" altLang="en-US" sz="3200" dirty="0">
                <a:solidFill>
                  <a:schemeClr val="tx1"/>
                </a:solidFill>
                <a:latin typeface="HGP創英角ｺﾞｼｯｸUB" pitchFamily="50" charset="-128"/>
                <a:ea typeface="HGP創英角ｺﾞｼｯｸUB" pitchFamily="50" charset="-128"/>
              </a:rPr>
              <a:t>規模での環境問題の意識</a:t>
            </a:r>
            <a:r>
              <a:rPr lang="ja-JP" altLang="en-US" sz="3200" dirty="0" smtClean="0">
                <a:solidFill>
                  <a:schemeClr val="tx1"/>
                </a:solidFill>
                <a:latin typeface="HGP創英角ｺﾞｼｯｸUB" pitchFamily="50" charset="-128"/>
                <a:ea typeface="HGP創英角ｺﾞｼｯｸUB" pitchFamily="50" charset="-128"/>
              </a:rPr>
              <a:t>向上</a:t>
            </a:r>
            <a:r>
              <a:rPr lang="en-US" altLang="ja-JP" sz="3200" dirty="0" smtClean="0">
                <a:solidFill>
                  <a:schemeClr val="tx1"/>
                </a:solidFill>
                <a:latin typeface="HGP創英角ｺﾞｼｯｸUB" pitchFamily="50" charset="-128"/>
                <a:ea typeface="HGP創英角ｺﾞｼｯｸUB" pitchFamily="50" charset="-128"/>
              </a:rPr>
              <a:t/>
            </a:r>
            <a:br>
              <a:rPr lang="en-US" altLang="ja-JP" sz="3200" dirty="0" smtClean="0">
                <a:solidFill>
                  <a:schemeClr val="tx1"/>
                </a:solidFill>
                <a:latin typeface="HGP創英角ｺﾞｼｯｸUB" pitchFamily="50" charset="-128"/>
                <a:ea typeface="HGP創英角ｺﾞｼｯｸUB" pitchFamily="50" charset="-128"/>
              </a:rPr>
            </a:br>
            <a:r>
              <a:rPr lang="ja-JP" altLang="en-US" sz="3200" dirty="0">
                <a:solidFill>
                  <a:schemeClr val="tx1"/>
                </a:solidFill>
                <a:latin typeface="HGP創英角ｺﾞｼｯｸUB" pitchFamily="50" charset="-128"/>
                <a:ea typeface="HGP創英角ｺﾞｼｯｸUB" pitchFamily="50" charset="-128"/>
              </a:rPr>
              <a:t>ゴミ処分場</a:t>
            </a:r>
            <a:r>
              <a:rPr lang="ja-JP" altLang="en-US" sz="3200" dirty="0" smtClean="0">
                <a:solidFill>
                  <a:schemeClr val="tx1"/>
                </a:solidFill>
                <a:latin typeface="HGP創英角ｺﾞｼｯｸUB" pitchFamily="50" charset="-128"/>
                <a:ea typeface="HGP創英角ｺﾞｼｯｸUB" pitchFamily="50" charset="-128"/>
              </a:rPr>
              <a:t>の不足問題</a:t>
            </a:r>
            <a:endParaRPr kumimoji="1" lang="ja-JP" altLang="en-US" sz="3200" dirty="0"/>
          </a:p>
        </p:txBody>
      </p:sp>
      <p:sp>
        <p:nvSpPr>
          <p:cNvPr id="8" name="正方形/長方形 7"/>
          <p:cNvSpPr/>
          <p:nvPr/>
        </p:nvSpPr>
        <p:spPr>
          <a:xfrm>
            <a:off x="2771800" y="2739193"/>
            <a:ext cx="2294218" cy="461665"/>
          </a:xfrm>
          <a:prstGeom prst="rect">
            <a:avLst/>
          </a:prstGeom>
          <a:solidFill>
            <a:srgbClr val="FFC000"/>
          </a:solidFill>
        </p:spPr>
        <p:txBody>
          <a:bodyPr wrap="none">
            <a:spAutoFit/>
          </a:bodyPr>
          <a:lstStyle/>
          <a:p>
            <a:r>
              <a:rPr lang="ja-JP" altLang="en-US" sz="2400" dirty="0">
                <a:latin typeface="HGP創英角ｺﾞｼｯｸUB" pitchFamily="50" charset="-128"/>
                <a:ea typeface="HGP創英角ｺﾞｼｯｸUB" pitchFamily="50" charset="-128"/>
              </a:rPr>
              <a:t>市民</a:t>
            </a:r>
            <a:r>
              <a:rPr lang="ja-JP" altLang="en-US" sz="2400" dirty="0" smtClean="0">
                <a:latin typeface="HGP創英角ｺﾞｼｯｸUB" pitchFamily="50" charset="-128"/>
                <a:ea typeface="HGP創英角ｺﾞｼｯｸUB" pitchFamily="50" charset="-128"/>
              </a:rPr>
              <a:t>の方の協力</a:t>
            </a:r>
            <a:endParaRPr lang="ja-JP" altLang="en-US" sz="2400" dirty="0"/>
          </a:p>
        </p:txBody>
      </p:sp>
      <p:sp>
        <p:nvSpPr>
          <p:cNvPr id="9" name="正方形/長方形 8"/>
          <p:cNvSpPr/>
          <p:nvPr/>
        </p:nvSpPr>
        <p:spPr>
          <a:xfrm>
            <a:off x="330990" y="5011511"/>
            <a:ext cx="1908164" cy="461665"/>
          </a:xfrm>
          <a:prstGeom prst="rect">
            <a:avLst/>
          </a:prstGeom>
          <a:solidFill>
            <a:srgbClr val="FFC000"/>
          </a:solidFill>
        </p:spPr>
        <p:txBody>
          <a:bodyPr wrap="square">
            <a:spAutoFit/>
          </a:bodyPr>
          <a:lstStyle/>
          <a:p>
            <a:r>
              <a:rPr lang="ja-JP" altLang="en-US" sz="2400" dirty="0">
                <a:latin typeface="HGP創英角ｺﾞｼｯｸUB" pitchFamily="50" charset="-128"/>
                <a:ea typeface="HGP創英角ｺﾞｼｯｸUB" pitchFamily="50" charset="-128"/>
              </a:rPr>
              <a:t>回収</a:t>
            </a:r>
            <a:r>
              <a:rPr lang="ja-JP" altLang="en-US" sz="2400" dirty="0" smtClean="0">
                <a:latin typeface="HGP創英角ｺﾞｼｯｸUB" pitchFamily="50" charset="-128"/>
                <a:ea typeface="HGP創英角ｺﾞｼｯｸUB" pitchFamily="50" charset="-128"/>
              </a:rPr>
              <a:t>の拡大</a:t>
            </a:r>
            <a:endParaRPr lang="ja-JP" altLang="en-US" sz="2400" dirty="0"/>
          </a:p>
        </p:txBody>
      </p:sp>
      <p:sp>
        <p:nvSpPr>
          <p:cNvPr id="11" name="正方形/長方形 10"/>
          <p:cNvSpPr/>
          <p:nvPr/>
        </p:nvSpPr>
        <p:spPr>
          <a:xfrm>
            <a:off x="5422606" y="5013208"/>
            <a:ext cx="3023585" cy="461665"/>
          </a:xfrm>
          <a:prstGeom prst="rect">
            <a:avLst/>
          </a:prstGeom>
          <a:solidFill>
            <a:srgbClr val="FFC000"/>
          </a:solidFill>
        </p:spPr>
        <p:txBody>
          <a:bodyPr wrap="none">
            <a:spAutoFit/>
          </a:bodyPr>
          <a:lstStyle/>
          <a:p>
            <a:r>
              <a:rPr lang="ja-JP" altLang="en-US" sz="2400" dirty="0">
                <a:latin typeface="HGP創英角ｺﾞｼｯｸUB" pitchFamily="50" charset="-128"/>
                <a:ea typeface="HGP創英角ｺﾞｼｯｸUB" pitchFamily="50" charset="-128"/>
              </a:rPr>
              <a:t>製紙メーカー</a:t>
            </a:r>
            <a:r>
              <a:rPr lang="ja-JP" altLang="en-US" sz="2400" dirty="0" smtClean="0">
                <a:latin typeface="HGP創英角ｺﾞｼｯｸUB" pitchFamily="50" charset="-128"/>
                <a:ea typeface="HGP創英角ｺﾞｼｯｸUB" pitchFamily="50" charset="-128"/>
              </a:rPr>
              <a:t>の技術力</a:t>
            </a:r>
            <a:endParaRPr lang="ja-JP" altLang="en-US" sz="2400" dirty="0"/>
          </a:p>
        </p:txBody>
      </p:sp>
      <p:sp>
        <p:nvSpPr>
          <p:cNvPr id="12" name="正方形/長方形 11"/>
          <p:cNvSpPr/>
          <p:nvPr/>
        </p:nvSpPr>
        <p:spPr>
          <a:xfrm>
            <a:off x="2239154" y="3608569"/>
            <a:ext cx="4514377" cy="1477328"/>
          </a:xfrm>
          <a:prstGeom prst="rect">
            <a:avLst/>
          </a:prstGeom>
        </p:spPr>
        <p:txBody>
          <a:bodyPr wrap="none">
            <a:spAutoFit/>
          </a:bodyPr>
          <a:lstStyle/>
          <a:p>
            <a:r>
              <a:rPr lang="ja-JP" altLang="en-US" dirty="0" smtClean="0">
                <a:latin typeface="HGP創英角ｺﾞｼｯｸUB" pitchFamily="50" charset="-128"/>
                <a:ea typeface="HGP創英角ｺﾞｼｯｸUB" pitchFamily="50" charset="-128"/>
              </a:rPr>
              <a:t>経済産業省の目標</a:t>
            </a:r>
            <a:r>
              <a:rPr lang="ja-JP" altLang="en-US" dirty="0">
                <a:latin typeface="HGP創英角ｺﾞｼｯｸUB" pitchFamily="50" charset="-128"/>
                <a:ea typeface="HGP創英角ｺﾞｼｯｸUB" pitchFamily="50" charset="-128"/>
              </a:rPr>
              <a:t>　・・</a:t>
            </a:r>
            <a:r>
              <a:rPr lang="ja-JP" altLang="en-US" dirty="0" smtClean="0">
                <a:latin typeface="HGP創英角ｺﾞｼｯｸUB" pitchFamily="50" charset="-128"/>
                <a:ea typeface="HGP創英角ｺﾞｼｯｸUB" pitchFamily="50" charset="-128"/>
              </a:rPr>
              <a:t>・</a:t>
            </a:r>
            <a:endParaRPr lang="en-US" altLang="ja-JP" dirty="0" smtClean="0">
              <a:latin typeface="HGP創英角ｺﾞｼｯｸUB" pitchFamily="50" charset="-128"/>
              <a:ea typeface="HGP創英角ｺﾞｼｯｸUB" pitchFamily="50" charset="-128"/>
            </a:endParaRPr>
          </a:p>
          <a:p>
            <a:r>
              <a:rPr lang="ja-JP" altLang="en-US" dirty="0" smtClean="0">
                <a:latin typeface="HGP創英角ｺﾞｼｯｸUB" pitchFamily="50" charset="-128"/>
                <a:ea typeface="HGP創英角ｺﾞｼｯｸUB" pitchFamily="50" charset="-128"/>
              </a:rPr>
              <a:t>　　　</a:t>
            </a:r>
            <a:r>
              <a:rPr lang="ja-JP" altLang="en-US" dirty="0">
                <a:latin typeface="HGP創英角ｺﾞｼｯｸUB" pitchFamily="50" charset="-128"/>
                <a:ea typeface="HGP創英角ｺﾞｼｯｸUB" pitchFamily="50" charset="-128"/>
              </a:rPr>
              <a:t>　</a:t>
            </a:r>
            <a:r>
              <a:rPr lang="en-US" altLang="ja-JP" dirty="0" smtClean="0">
                <a:latin typeface="HGP創英角ｺﾞｼｯｸUB" pitchFamily="50" charset="-128"/>
                <a:ea typeface="HGP創英角ｺﾞｼｯｸUB" pitchFamily="50" charset="-128"/>
              </a:rPr>
              <a:t>2020</a:t>
            </a:r>
            <a:r>
              <a:rPr lang="ja-JP" altLang="en-US" dirty="0" smtClean="0">
                <a:latin typeface="HGP創英角ｺﾞｼｯｸUB" pitchFamily="50" charset="-128"/>
                <a:ea typeface="HGP創英角ｺﾞｼｯｸUB" pitchFamily="50" charset="-128"/>
              </a:rPr>
              <a:t>年までに</a:t>
            </a:r>
            <a:r>
              <a:rPr lang="ja-JP" altLang="en-US" dirty="0">
                <a:latin typeface="HGP創英角ｺﾞｼｯｸUB" pitchFamily="50" charset="-128"/>
                <a:ea typeface="HGP創英角ｺﾞｼｯｸUB" pitchFamily="50" charset="-128"/>
              </a:rPr>
              <a:t>　</a:t>
            </a:r>
            <a:endParaRPr lang="en-US" altLang="ja-JP" dirty="0" smtClean="0">
              <a:latin typeface="HGP創英角ｺﾞｼｯｸUB" pitchFamily="50" charset="-128"/>
              <a:ea typeface="HGP創英角ｺﾞｼｯｸUB" pitchFamily="50" charset="-128"/>
            </a:endParaRPr>
          </a:p>
          <a:p>
            <a:r>
              <a:rPr lang="ja-JP" altLang="en-US" dirty="0">
                <a:latin typeface="HGP創英角ｺﾞｼｯｸUB" pitchFamily="50" charset="-128"/>
                <a:ea typeface="HGP創英角ｺﾞｼｯｸUB" pitchFamily="50" charset="-128"/>
              </a:rPr>
              <a:t>　</a:t>
            </a:r>
            <a:r>
              <a:rPr lang="ja-JP" altLang="en-US" dirty="0" smtClean="0">
                <a:latin typeface="HGP創英角ｺﾞｼｯｸUB" pitchFamily="50" charset="-128"/>
                <a:ea typeface="HGP創英角ｺﾞｼｯｸUB" pitchFamily="50" charset="-128"/>
              </a:rPr>
              <a:t>　　　 古紙</a:t>
            </a:r>
            <a:r>
              <a:rPr lang="ja-JP" altLang="en-US" dirty="0">
                <a:latin typeface="HGP創英角ｺﾞｼｯｸUB" pitchFamily="50" charset="-128"/>
                <a:ea typeface="HGP創英角ｺﾞｼｯｸUB" pitchFamily="50" charset="-128"/>
              </a:rPr>
              <a:t>回収率　</a:t>
            </a:r>
            <a:r>
              <a:rPr lang="ja-JP" altLang="en-US" dirty="0" smtClean="0">
                <a:latin typeface="HGP創英角ｺﾞｼｯｸUB" pitchFamily="50" charset="-128"/>
                <a:ea typeface="HGP創英角ｺﾞｼｯｸUB" pitchFamily="50" charset="-128"/>
              </a:rPr>
              <a:t>８３％（</a:t>
            </a:r>
            <a:r>
              <a:rPr lang="en-US" altLang="ja-JP" dirty="0" smtClean="0">
                <a:latin typeface="HGP創英角ｺﾞｼｯｸUB" pitchFamily="50" charset="-128"/>
                <a:ea typeface="HGP創英角ｺﾞｼｯｸUB" pitchFamily="50" charset="-128"/>
              </a:rPr>
              <a:t>60</a:t>
            </a:r>
            <a:r>
              <a:rPr lang="ja-JP" altLang="en-US" dirty="0" smtClean="0">
                <a:latin typeface="HGP創英角ｺﾞｼｯｸUB" pitchFamily="50" charset="-128"/>
                <a:ea typeface="HGP創英角ｺﾞｼｯｸUB" pitchFamily="50" charset="-128"/>
              </a:rPr>
              <a:t>万</a:t>
            </a:r>
            <a:r>
              <a:rPr lang="ja-JP" altLang="en-US" dirty="0" err="1" smtClean="0">
                <a:latin typeface="HGP創英角ｺﾞｼｯｸUB" pitchFamily="50" charset="-128"/>
                <a:ea typeface="HGP創英角ｺﾞｼｯｸUB" pitchFamily="50" charset="-128"/>
              </a:rPr>
              <a:t>ｔ</a:t>
            </a:r>
            <a:r>
              <a:rPr lang="ja-JP" altLang="en-US" dirty="0" smtClean="0">
                <a:latin typeface="HGP創英角ｺﾞｼｯｸUB" pitchFamily="50" charset="-128"/>
                <a:ea typeface="HGP創英角ｺﾞｼｯｸUB" pitchFamily="50" charset="-128"/>
              </a:rPr>
              <a:t>の回収増）</a:t>
            </a:r>
            <a:endParaRPr lang="en-US" altLang="ja-JP" dirty="0">
              <a:latin typeface="HGP創英角ｺﾞｼｯｸUB" pitchFamily="50" charset="-128"/>
              <a:ea typeface="HGP創英角ｺﾞｼｯｸUB" pitchFamily="50" charset="-128"/>
            </a:endParaRPr>
          </a:p>
          <a:p>
            <a:r>
              <a:rPr lang="ja-JP" altLang="en-US" dirty="0">
                <a:latin typeface="HGP創英角ｺﾞｼｯｸUB" pitchFamily="50" charset="-128"/>
                <a:ea typeface="HGP創英角ｺﾞｼｯｸUB" pitchFamily="50" charset="-128"/>
              </a:rPr>
              <a:t>　　　</a:t>
            </a:r>
            <a:r>
              <a:rPr lang="ja-JP" altLang="en-US" dirty="0" smtClean="0">
                <a:latin typeface="HGP創英角ｺﾞｼｯｸUB" pitchFamily="50" charset="-128"/>
                <a:ea typeface="HGP創英角ｺﾞｼｯｸUB" pitchFamily="50" charset="-128"/>
              </a:rPr>
              <a:t> </a:t>
            </a:r>
            <a:r>
              <a:rPr lang="ja-JP" altLang="en-US" dirty="0">
                <a:latin typeface="HGP創英角ｺﾞｼｯｸUB" pitchFamily="50" charset="-128"/>
                <a:ea typeface="HGP創英角ｺﾞｼｯｸUB" pitchFamily="50" charset="-128"/>
              </a:rPr>
              <a:t>　古紙利用率　</a:t>
            </a:r>
            <a:r>
              <a:rPr lang="ja-JP" altLang="en-US" dirty="0" smtClean="0">
                <a:latin typeface="HGP創英角ｺﾞｼｯｸUB" pitchFamily="50" charset="-128"/>
                <a:ea typeface="HGP創英角ｺﾞｼｯｸUB" pitchFamily="50" charset="-128"/>
              </a:rPr>
              <a:t>６５％ </a:t>
            </a:r>
            <a:endParaRPr lang="en-US" altLang="ja-JP" dirty="0">
              <a:latin typeface="HGP創英角ｺﾞｼｯｸUB" pitchFamily="50" charset="-128"/>
              <a:ea typeface="HGP創英角ｺﾞｼｯｸUB" pitchFamily="50" charset="-128"/>
            </a:endParaRPr>
          </a:p>
          <a:p>
            <a:endParaRPr lang="ja-JP" altLang="en-US" dirty="0"/>
          </a:p>
        </p:txBody>
      </p:sp>
      <p:sp>
        <p:nvSpPr>
          <p:cNvPr id="10" name="タイトル 2"/>
          <p:cNvSpPr txBox="1">
            <a:spLocks/>
          </p:cNvSpPr>
          <p:nvPr/>
        </p:nvSpPr>
        <p:spPr bwMode="auto">
          <a:xfrm>
            <a:off x="330990" y="1988840"/>
            <a:ext cx="2584825" cy="4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solidFill>
                  <a:schemeClr val="tx1"/>
                </a:solidFill>
                <a:latin typeface="ＭＳ Ｐゴシック" panose="020B0600070205080204" pitchFamily="50" charset="-128"/>
                <a:ea typeface="ＭＳ Ｐゴシック" panose="020B0600070205080204" pitchFamily="50" charset="-128"/>
              </a:rPr>
              <a:t>問題</a:t>
            </a:r>
            <a:r>
              <a:rPr lang="ja-JP" altLang="en-US" sz="2000" dirty="0" smtClean="0">
                <a:solidFill>
                  <a:schemeClr val="tx1"/>
                </a:solidFill>
                <a:latin typeface="ＭＳ Ｐゴシック" panose="020B0600070205080204" pitchFamily="50" charset="-128"/>
                <a:ea typeface="ＭＳ Ｐゴシック" panose="020B0600070205080204" pitchFamily="50" charset="-128"/>
              </a:rPr>
              <a:t>解決のために・・・</a:t>
            </a:r>
            <a:endParaRPr lang="ja-JP" altLang="en-US" sz="20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額縁 1"/>
          <p:cNvSpPr/>
          <p:nvPr/>
        </p:nvSpPr>
        <p:spPr>
          <a:xfrm>
            <a:off x="1232284" y="5805264"/>
            <a:ext cx="5702115" cy="60146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ｺﾞｼｯｸUB" pitchFamily="50" charset="-128"/>
                <a:ea typeface="HGP創英角ｺﾞｼｯｸUB" pitchFamily="50" charset="-128"/>
              </a:rPr>
              <a:t>捨てられる紙ごみを８％減　→　</a:t>
            </a:r>
            <a:r>
              <a:rPr lang="en-US" altLang="ja-JP" dirty="0">
                <a:solidFill>
                  <a:schemeClr val="tx1"/>
                </a:solidFill>
                <a:latin typeface="HGP創英角ｺﾞｼｯｸUB" pitchFamily="50" charset="-128"/>
                <a:ea typeface="HGP創英角ｺﾞｼｯｸUB" pitchFamily="50" charset="-128"/>
              </a:rPr>
              <a:t>60</a:t>
            </a:r>
            <a:r>
              <a:rPr lang="ja-JP" altLang="en-US" dirty="0">
                <a:solidFill>
                  <a:schemeClr val="tx1"/>
                </a:solidFill>
                <a:latin typeface="HGP創英角ｺﾞｼｯｸUB" pitchFamily="50" charset="-128"/>
                <a:ea typeface="HGP創英角ｺﾞｼｯｸUB" pitchFamily="50" charset="-128"/>
              </a:rPr>
              <a:t>万</a:t>
            </a:r>
            <a:r>
              <a:rPr lang="ja-JP" altLang="en-US" dirty="0" err="1">
                <a:solidFill>
                  <a:schemeClr val="tx1"/>
                </a:solidFill>
                <a:latin typeface="HGP創英角ｺﾞｼｯｸUB" pitchFamily="50" charset="-128"/>
                <a:ea typeface="HGP創英角ｺﾞｼｯｸUB" pitchFamily="50" charset="-128"/>
              </a:rPr>
              <a:t>ｔ</a:t>
            </a:r>
            <a:r>
              <a:rPr lang="ja-JP" altLang="en-US" dirty="0">
                <a:solidFill>
                  <a:schemeClr val="tx1"/>
                </a:solidFill>
                <a:latin typeface="HGP創英角ｺﾞｼｯｸUB" pitchFamily="50" charset="-128"/>
                <a:ea typeface="HGP創英角ｺﾞｼｯｸUB" pitchFamily="50" charset="-128"/>
              </a:rPr>
              <a:t>の</a:t>
            </a:r>
            <a:r>
              <a:rPr lang="ja-JP" altLang="en-US" dirty="0" smtClean="0">
                <a:solidFill>
                  <a:schemeClr val="tx1"/>
                </a:solidFill>
                <a:latin typeface="HGP創英角ｺﾞｼｯｸUB" pitchFamily="50" charset="-128"/>
                <a:ea typeface="HGP創英角ｺﾞｼｯｸUB" pitchFamily="50" charset="-128"/>
              </a:rPr>
              <a:t>回収増</a:t>
            </a:r>
            <a:endParaRPr lang="ja-JP" altLang="en-US" dirty="0">
              <a:solidFill>
                <a:schemeClr val="tx1"/>
              </a:solidFill>
            </a:endParaRPr>
          </a:p>
        </p:txBody>
      </p:sp>
    </p:spTree>
    <p:extLst>
      <p:ext uri="{BB962C8B-B14F-4D97-AF65-F5344CB8AC3E}">
        <p14:creationId xmlns:p14="http://schemas.microsoft.com/office/powerpoint/2010/main" val="319905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2"/>
          <p:cNvSpPr>
            <a:spLocks noGrp="1"/>
          </p:cNvSpPr>
          <p:nvPr>
            <p:ph type="title"/>
          </p:nvPr>
        </p:nvSpPr>
        <p:spPr/>
        <p:txBody>
          <a:bodyPr/>
          <a:lstStyle/>
          <a:p>
            <a:r>
              <a:rPr lang="ja-JP" altLang="en-US" sz="3600" smtClean="0">
                <a:solidFill>
                  <a:schemeClr val="tx1"/>
                </a:solidFill>
                <a:latin typeface="HGP創英角ｺﾞｼｯｸUB" pitchFamily="50" charset="-128"/>
                <a:ea typeface="HGP創英角ｺﾞｼｯｸUB" pitchFamily="50" charset="-128"/>
              </a:rPr>
              <a:t>どうして高い回収率が実現しているのでしょうか？</a:t>
            </a:r>
          </a:p>
        </p:txBody>
      </p:sp>
      <p:sp>
        <p:nvSpPr>
          <p:cNvPr id="5" name="テキスト ボックス 18"/>
          <p:cNvSpPr txBox="1">
            <a:spLocks noChangeArrowheads="1"/>
          </p:cNvSpPr>
          <p:nvPr/>
        </p:nvSpPr>
        <p:spPr bwMode="auto">
          <a:xfrm>
            <a:off x="1260475" y="5300663"/>
            <a:ext cx="6767513"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defRPr/>
            </a:pPr>
            <a:r>
              <a:rPr lang="ja-JP" altLang="en-US" sz="3600" dirty="0" smtClean="0">
                <a:solidFill>
                  <a:schemeClr val="accent3">
                    <a:lumMod val="75000"/>
                  </a:schemeClr>
                </a:solidFill>
                <a:latin typeface="HGS創英角ﾎﾟｯﾌﾟ体" pitchFamily="50" charset="-128"/>
                <a:ea typeface="HGS創英角ﾎﾟｯﾌﾟ体" pitchFamily="50" charset="-128"/>
              </a:rPr>
              <a:t>市民の方の善意で成り立っている回収システム</a:t>
            </a:r>
            <a:endParaRPr lang="en-US" altLang="ja-JP" sz="3600" dirty="0" smtClean="0">
              <a:solidFill>
                <a:schemeClr val="accent3">
                  <a:lumMod val="75000"/>
                </a:schemeClr>
              </a:solidFill>
              <a:latin typeface="HGS創英角ﾎﾟｯﾌﾟ体" pitchFamily="50" charset="-128"/>
              <a:ea typeface="HGS創英角ﾎﾟｯﾌﾟ体" pitchFamily="50" charset="-128"/>
            </a:endParaRPr>
          </a:p>
        </p:txBody>
      </p:sp>
      <p:sp>
        <p:nvSpPr>
          <p:cNvPr id="16388" name="テキスト ボックス 18"/>
          <p:cNvSpPr txBox="1">
            <a:spLocks noChangeArrowheads="1"/>
          </p:cNvSpPr>
          <p:nvPr/>
        </p:nvSpPr>
        <p:spPr bwMode="auto">
          <a:xfrm>
            <a:off x="1260475" y="1849438"/>
            <a:ext cx="7272338" cy="2524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2800" dirty="0">
                <a:solidFill>
                  <a:schemeClr val="tx1"/>
                </a:solidFill>
                <a:latin typeface="HGP創英角ｺﾞｼｯｸUB" pitchFamily="50" charset="-128"/>
                <a:ea typeface="HGP創英角ｺﾞｼｯｸUB" pitchFamily="50" charset="-128"/>
              </a:rPr>
              <a:t>●市民の方のリサイクル意識が高い</a:t>
            </a:r>
            <a:endParaRPr lang="en-US" altLang="ja-JP" sz="2800" dirty="0">
              <a:solidFill>
                <a:schemeClr val="tx1"/>
              </a:solidFill>
              <a:latin typeface="HGP創英角ｺﾞｼｯｸUB" pitchFamily="50" charset="-128"/>
              <a:ea typeface="HGP創英角ｺﾞｼｯｸUB" pitchFamily="50" charset="-128"/>
            </a:endParaRPr>
          </a:p>
          <a:p>
            <a:pPr eaLnBrk="1" hangingPunct="1">
              <a:spcBef>
                <a:spcPct val="0"/>
              </a:spcBef>
              <a:buClrTx/>
              <a:buSzTx/>
              <a:buFontTx/>
              <a:buNone/>
            </a:pPr>
            <a:endParaRPr lang="en-US" altLang="ja-JP" sz="2800" dirty="0">
              <a:solidFill>
                <a:schemeClr val="tx1"/>
              </a:solidFill>
              <a:latin typeface="HGP創英角ｺﾞｼｯｸUB" pitchFamily="50" charset="-128"/>
              <a:ea typeface="HGP創英角ｺﾞｼｯｸUB" pitchFamily="50" charset="-128"/>
            </a:endParaRPr>
          </a:p>
          <a:p>
            <a:pPr eaLnBrk="1" hangingPunct="1">
              <a:spcBef>
                <a:spcPct val="0"/>
              </a:spcBef>
              <a:buClrTx/>
              <a:buSzTx/>
              <a:buFontTx/>
              <a:buNone/>
            </a:pPr>
            <a:r>
              <a:rPr lang="ja-JP" altLang="en-US" sz="2800" dirty="0">
                <a:solidFill>
                  <a:schemeClr val="tx1"/>
                </a:solidFill>
                <a:latin typeface="HGP創英角ｺﾞｼｯｸUB" pitchFamily="50" charset="-128"/>
                <a:ea typeface="HGP創英角ｺﾞｼｯｸUB" pitchFamily="50" charset="-128"/>
              </a:rPr>
              <a:t>●ゴミ処理するよりもコストが安い</a:t>
            </a:r>
            <a:endParaRPr lang="en-US" altLang="ja-JP" sz="2800" dirty="0">
              <a:solidFill>
                <a:schemeClr val="tx1"/>
              </a:solidFill>
              <a:latin typeface="HGP創英角ｺﾞｼｯｸUB" pitchFamily="50" charset="-128"/>
              <a:ea typeface="HGP創英角ｺﾞｼｯｸUB" pitchFamily="50" charset="-128"/>
            </a:endParaRPr>
          </a:p>
          <a:p>
            <a:pPr eaLnBrk="1" hangingPunct="1">
              <a:spcBef>
                <a:spcPct val="0"/>
              </a:spcBef>
              <a:buClrTx/>
              <a:buSzTx/>
              <a:buFontTx/>
              <a:buNone/>
            </a:pPr>
            <a:endParaRPr lang="en-US" altLang="ja-JP" sz="2800" dirty="0">
              <a:solidFill>
                <a:schemeClr val="tx1"/>
              </a:solidFill>
              <a:latin typeface="HGP創英角ｺﾞｼｯｸUB" pitchFamily="50" charset="-128"/>
              <a:ea typeface="HGP創英角ｺﾞｼｯｸUB" pitchFamily="50" charset="-128"/>
            </a:endParaRPr>
          </a:p>
          <a:p>
            <a:pPr eaLnBrk="1" hangingPunct="1">
              <a:spcBef>
                <a:spcPct val="0"/>
              </a:spcBef>
              <a:buClrTx/>
              <a:buSzTx/>
              <a:buFontTx/>
              <a:buNone/>
            </a:pPr>
            <a:r>
              <a:rPr lang="ja-JP" altLang="en-US" sz="2800" dirty="0">
                <a:solidFill>
                  <a:schemeClr val="tx1"/>
                </a:solidFill>
                <a:latin typeface="HGP創英角ｺﾞｼｯｸUB" pitchFamily="50" charset="-128"/>
                <a:ea typeface="HGP創英角ｺﾞｼｯｸUB" pitchFamily="50" charset="-128"/>
              </a:rPr>
              <a:t>●古紙回収の仕組みが出来上がっている</a:t>
            </a:r>
            <a:endParaRPr lang="en-US" altLang="ja-JP" sz="2800" dirty="0">
              <a:solidFill>
                <a:schemeClr val="tx1"/>
              </a:solidFill>
              <a:latin typeface="HGP創英角ｺﾞｼｯｸUB" pitchFamily="50" charset="-128"/>
              <a:ea typeface="HGP創英角ｺﾞｼｯｸUB" pitchFamily="50" charset="-128"/>
            </a:endParaRPr>
          </a:p>
          <a:p>
            <a:pPr eaLnBrk="1" hangingPunct="1">
              <a:spcBef>
                <a:spcPct val="0"/>
              </a:spcBef>
              <a:buClrTx/>
              <a:buSzTx/>
              <a:buFontTx/>
              <a:buNone/>
            </a:pPr>
            <a:endParaRPr lang="ja-JP" altLang="en-US" sz="1800" dirty="0">
              <a:solidFill>
                <a:schemeClr val="tx1"/>
              </a:solidFill>
              <a:latin typeface="HGS創英角ﾎﾟｯﾌﾟ体" pitchFamily="50" charset="-128"/>
              <a:ea typeface="HGS創英角ﾎﾟｯﾌﾟ体" pitchFamily="50" charset="-128"/>
            </a:endParaRPr>
          </a:p>
        </p:txBody>
      </p:sp>
      <p:sp>
        <p:nvSpPr>
          <p:cNvPr id="8" name="右矢印 7"/>
          <p:cNvSpPr/>
          <p:nvPr/>
        </p:nvSpPr>
        <p:spPr>
          <a:xfrm rot="5400000">
            <a:off x="4217194" y="4518819"/>
            <a:ext cx="708025" cy="649287"/>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1"/>
          <p:cNvSpPr txBox="1">
            <a:spLocks noChangeArrowheads="1"/>
          </p:cNvSpPr>
          <p:nvPr/>
        </p:nvSpPr>
        <p:spPr bwMode="auto">
          <a:xfrm>
            <a:off x="8675688" y="6381750"/>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1800" dirty="0" smtClean="0">
                <a:solidFill>
                  <a:schemeClr val="tx1"/>
                </a:solidFill>
                <a:latin typeface="Arial" charset="0"/>
                <a:ea typeface="ＭＳ Ｐゴシック" pitchFamily="50" charset="-128"/>
              </a:rPr>
              <a:t>６</a:t>
            </a:r>
            <a:endParaRPr lang="ja-JP" altLang="en-US" sz="1800" dirty="0">
              <a:solidFill>
                <a:schemeClr val="tx1"/>
              </a:solidFill>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ウェーブ">
  <a:themeElements>
    <a:clrScheme name="ユーザー定義 5">
      <a:dk1>
        <a:sysClr val="windowText" lastClr="000000"/>
      </a:dk1>
      <a:lt1>
        <a:sysClr val="window" lastClr="FFFFFF"/>
      </a:lt1>
      <a:dk2>
        <a:srgbClr val="073E87"/>
      </a:dk2>
      <a:lt2>
        <a:srgbClr val="C6E7FC"/>
      </a:lt2>
      <a:accent1>
        <a:srgbClr val="ACE1FE"/>
      </a:accent1>
      <a:accent2>
        <a:srgbClr val="B4CDED"/>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a:spPr>
      <a:bodyPr wrap="square">
        <a:spAutoFit/>
      </a:bodyPr>
      <a:lstStyle>
        <a:defPPr eaLnBrk="1" hangingPunct="1">
          <a:spcBef>
            <a:spcPct val="0"/>
          </a:spcBef>
          <a:buClrTx/>
          <a:buSzTx/>
          <a:buFontTx/>
          <a:buNone/>
          <a:defRPr sz="2800" dirty="0" smtClean="0">
            <a:solidFill>
              <a:schemeClr val="tx1"/>
            </a:solidFill>
            <a:latin typeface="HGP創英角ｺﾞｼｯｸUB" pitchFamily="50" charset="-128"/>
            <a:ea typeface="HGP創英角ｺﾞｼｯｸUB" pitchFamily="50" charset="-128"/>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37709</TotalTime>
  <Words>806</Words>
  <Application>Microsoft Office PowerPoint</Application>
  <PresentationFormat>画面に合わせる (4:3)</PresentationFormat>
  <Paragraphs>174</Paragraphs>
  <Slides>20</Slides>
  <Notes>13</Notes>
  <HiddenSlides>0</HiddenSlides>
  <MMClips>0</MMClips>
  <ScaleCrop>false</ScaleCrop>
  <HeadingPairs>
    <vt:vector size="4" baseType="variant">
      <vt:variant>
        <vt:lpstr>テーマ</vt:lpstr>
      </vt:variant>
      <vt:variant>
        <vt:i4>3</vt:i4>
      </vt:variant>
      <vt:variant>
        <vt:lpstr>スライド タイトル</vt:lpstr>
      </vt:variant>
      <vt:variant>
        <vt:i4>20</vt:i4>
      </vt:variant>
    </vt:vector>
  </HeadingPairs>
  <TitlesOfParts>
    <vt:vector size="23" baseType="lpstr">
      <vt:lpstr>1_デザインの設定</vt:lpstr>
      <vt:lpstr>デザインの設定</vt:lpstr>
      <vt:lpstr>ウェーブ</vt:lpstr>
      <vt:lpstr>      平成27年度 ○○市紙リサイクル研修会　　　　</vt:lpstr>
      <vt:lpstr>　公益財団法人　 　古紙再生促進センター</vt:lpstr>
      <vt:lpstr>PowerPoint プレゼンテーション</vt:lpstr>
      <vt:lpstr>1年間に消費された2,720万トンの内、どのくらいの紙がリサイクルするために回収されているでしょうか？</vt:lpstr>
      <vt:lpstr>1年間に消費された2,720万トンの内、どのくらいの紙がリサイクルするために回収されているでしょうか？</vt:lpstr>
      <vt:lpstr>PowerPoint プレゼンテーション</vt:lpstr>
      <vt:lpstr>更なる古紙回収の可能性</vt:lpstr>
      <vt:lpstr>地球規模での環境問題の意識向上 ゴミ処分場の不足問題</vt:lpstr>
      <vt:lpstr>どうして高い回収率が実現しているのでしょうか？</vt:lpstr>
      <vt:lpstr>○○市における古紙分別区分</vt:lpstr>
      <vt:lpstr>PowerPoint プレゼンテーション</vt:lpstr>
      <vt:lpstr>紙の再生工程</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まとめ</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紙リサイクル研修会 　　　　　　　in 八千代市</dc:title>
  <dc:creator>hamano</dc:creator>
  <cp:lastModifiedBy>栗原　護</cp:lastModifiedBy>
  <cp:revision>697</cp:revision>
  <cp:lastPrinted>2016-10-26T04:59:22Z</cp:lastPrinted>
  <dcterms:created xsi:type="dcterms:W3CDTF">2011-01-22T09:46:01Z</dcterms:created>
  <dcterms:modified xsi:type="dcterms:W3CDTF">2017-01-25T00:50:35Z</dcterms:modified>
</cp:coreProperties>
</file>